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332" r:id="rId3"/>
    <p:sldId id="333" r:id="rId4"/>
    <p:sldId id="335" r:id="rId5"/>
    <p:sldId id="351" r:id="rId6"/>
    <p:sldId id="352" r:id="rId7"/>
    <p:sldId id="339" r:id="rId8"/>
    <p:sldId id="340" r:id="rId9"/>
    <p:sldId id="341" r:id="rId10"/>
    <p:sldId id="299" r:id="rId1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8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onika%20Skadborg\Dropbox\ESU\QF%20PLA%20graph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a-DK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spPr>
            <a:solidFill>
              <a:srgbClr val="CC0000">
                <a:alpha val="85098"/>
              </a:srgbClr>
            </a:solidFill>
          </c:spPr>
          <c:invertIfNegative val="0"/>
          <c:cat>
            <c:strRef>
              <c:f>'Ark1'!$B$2:$B$13</c:f>
              <c:strCache>
                <c:ptCount val="12"/>
                <c:pt idx="0">
                  <c:v>Prospective students</c:v>
                </c:pt>
                <c:pt idx="1">
                  <c:v>Students</c:v>
                </c:pt>
                <c:pt idx="2">
                  <c:v>Graduates</c:v>
                </c:pt>
                <c:pt idx="3">
                  <c:v>Teachers</c:v>
                </c:pt>
                <c:pt idx="4">
                  <c:v>Administrators/planners of edcation programs</c:v>
                </c:pt>
                <c:pt idx="5">
                  <c:v>International offices at HEIs</c:v>
                </c:pt>
                <c:pt idx="6">
                  <c:v>Admission offices at HEIs</c:v>
                </c:pt>
                <c:pt idx="7">
                  <c:v>Employers</c:v>
                </c:pt>
                <c:pt idx="8">
                  <c:v>Employment agencies</c:v>
                </c:pt>
                <c:pt idx="9">
                  <c:v>Workers' Unions</c:v>
                </c:pt>
                <c:pt idx="10">
                  <c:v>Government bodies</c:v>
                </c:pt>
                <c:pt idx="11">
                  <c:v>Counselling services</c:v>
                </c:pt>
              </c:strCache>
            </c:strRef>
          </c:cat>
          <c:val>
            <c:numRef>
              <c:f>'Ark1'!$C$2:$C$13</c:f>
              <c:numCache>
                <c:formatCode>General</c:formatCode>
                <c:ptCount val="12"/>
                <c:pt idx="0">
                  <c:v>7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18</c:v>
                </c:pt>
                <c:pt idx="5">
                  <c:v>12</c:v>
                </c:pt>
                <c:pt idx="6">
                  <c:v>13</c:v>
                </c:pt>
                <c:pt idx="7">
                  <c:v>11</c:v>
                </c:pt>
                <c:pt idx="8">
                  <c:v>9</c:v>
                </c:pt>
                <c:pt idx="9">
                  <c:v>6</c:v>
                </c:pt>
                <c:pt idx="10">
                  <c:v>18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39-47D7-A84F-23F9FAE32B06}"/>
            </c:ext>
          </c:extLst>
        </c:ser>
        <c:ser>
          <c:idx val="0"/>
          <c:order val="1"/>
          <c:spPr>
            <a:solidFill>
              <a:srgbClr val="CC0000">
                <a:alpha val="85098"/>
              </a:srgbClr>
            </a:solidFill>
            <a:ln>
              <a:noFill/>
            </a:ln>
            <a:effectLst/>
          </c:spPr>
          <c:invertIfNegative val="0"/>
          <c:cat>
            <c:strRef>
              <c:f>'Ark1'!$B$2:$B$13</c:f>
              <c:strCache>
                <c:ptCount val="12"/>
                <c:pt idx="0">
                  <c:v>Prospective students</c:v>
                </c:pt>
                <c:pt idx="1">
                  <c:v>Students</c:v>
                </c:pt>
                <c:pt idx="2">
                  <c:v>Graduates</c:v>
                </c:pt>
                <c:pt idx="3">
                  <c:v>Teachers</c:v>
                </c:pt>
                <c:pt idx="4">
                  <c:v>Administrators/planners of edcation programs</c:v>
                </c:pt>
                <c:pt idx="5">
                  <c:v>International offices at HEIs</c:v>
                </c:pt>
                <c:pt idx="6">
                  <c:v>Admission offices at HEIs</c:v>
                </c:pt>
                <c:pt idx="7">
                  <c:v>Employers</c:v>
                </c:pt>
                <c:pt idx="8">
                  <c:v>Employment agencies</c:v>
                </c:pt>
                <c:pt idx="9">
                  <c:v>Workers' Unions</c:v>
                </c:pt>
                <c:pt idx="10">
                  <c:v>Government bodies</c:v>
                </c:pt>
                <c:pt idx="11">
                  <c:v>Counselling services</c:v>
                </c:pt>
              </c:strCache>
            </c:strRef>
          </c:cat>
          <c:val>
            <c:numRef>
              <c:f>'Ark1'!$C$2:$C$13</c:f>
              <c:numCache>
                <c:formatCode>General</c:formatCode>
                <c:ptCount val="12"/>
                <c:pt idx="0">
                  <c:v>7</c:v>
                </c:pt>
                <c:pt idx="1">
                  <c:v>8</c:v>
                </c:pt>
                <c:pt idx="2">
                  <c:v>10</c:v>
                </c:pt>
                <c:pt idx="3">
                  <c:v>10</c:v>
                </c:pt>
                <c:pt idx="4">
                  <c:v>18</c:v>
                </c:pt>
                <c:pt idx="5">
                  <c:v>12</c:v>
                </c:pt>
                <c:pt idx="6">
                  <c:v>13</c:v>
                </c:pt>
                <c:pt idx="7">
                  <c:v>11</c:v>
                </c:pt>
                <c:pt idx="8">
                  <c:v>9</c:v>
                </c:pt>
                <c:pt idx="9">
                  <c:v>6</c:v>
                </c:pt>
                <c:pt idx="10">
                  <c:v>18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39-47D7-A84F-23F9FAE32B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07369952"/>
        <c:axId val="407370280"/>
      </c:barChart>
      <c:catAx>
        <c:axId val="407369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370280"/>
        <c:crosses val="autoZero"/>
        <c:auto val="1"/>
        <c:lblAlgn val="ctr"/>
        <c:lblOffset val="100"/>
        <c:noMultiLvlLbl val="0"/>
      </c:catAx>
      <c:valAx>
        <c:axId val="4073702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369952"/>
        <c:crosses val="autoZero"/>
        <c:crossBetween val="between"/>
      </c:valAx>
    </c:plotArea>
    <c:plotVisOnly val="1"/>
    <c:dispBlanksAs val="gap"/>
    <c:showDLblsOverMax val="0"/>
    <c:extLst/>
  </c:chart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23" name="Google Shape;523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16909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4187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46344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87730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5711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4086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8482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15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1pPr>
            <a:lvl2pPr marL="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marL="91440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marL="1371600" lvl="2" indent="-317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marL="182880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marL="228600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marL="274320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marL="320040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marL="365760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marL="411480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marL="91440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marL="1371600" lvl="2" indent="-317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marL="182880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marL="228600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marL="274320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marL="320040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marL="365760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marL="411480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28600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1pPr>
            <a:lvl2pPr marL="914400" lvl="1" indent="-228600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2pPr>
            <a:lvl3pPr marL="1371600" lvl="2" indent="-228600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3pPr>
            <a:lvl4pPr marL="1828800" lvl="3" indent="-228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4pPr>
            <a:lvl5pPr marL="2286000" lvl="4" indent="-228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5pPr>
            <a:lvl6pPr marL="2743200" lvl="5" indent="-228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6pPr>
            <a:lvl7pPr marL="3200400" lvl="6" indent="-228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7pPr>
            <a:lvl8pPr marL="3657600" lvl="7" indent="-228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8pPr>
            <a:lvl9pPr marL="4114800" lvl="8" indent="-228600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286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marL="914400" lvl="1" indent="-2286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marL="1371600" lvl="2" indent="-228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marL="1828800" lvl="3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marL="2286000" lvl="4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marL="2743200" lvl="5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marL="3200400" lvl="6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marL="3657600" lvl="7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marL="4114800" lvl="8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175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175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marL="2286000" lvl="4" indent="-3175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marL="2743200" lvl="5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lvl="0" indent="-2286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marL="914400" lvl="1" indent="-2286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marL="1371600" lvl="2" indent="-228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marL="1828800" lvl="3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marL="2286000" lvl="4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marL="2743200" lvl="5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marL="3200400" lvl="6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marL="3657600" lvl="7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marL="4114800" lvl="8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175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175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marL="2286000" lvl="4" indent="-3175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marL="2743200" lvl="5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40"/>
              </a:spcBef>
              <a:spcAft>
                <a:spcPts val="0"/>
              </a:spcAft>
              <a:buSzPts val="1400"/>
              <a:buChar char="•"/>
              <a:defRPr/>
            </a:lvl1pPr>
            <a:lvl2pPr marL="914400" lvl="1" indent="-317500" rtl="0">
              <a:spcBef>
                <a:spcPts val="560"/>
              </a:spcBef>
              <a:spcAft>
                <a:spcPts val="0"/>
              </a:spcAft>
              <a:buSzPts val="1400"/>
              <a:buChar char="–"/>
              <a:defRPr/>
            </a:lvl2pPr>
            <a:lvl3pPr marL="1371600" lvl="2" indent="-317500" rtl="0">
              <a:spcBef>
                <a:spcPts val="480"/>
              </a:spcBef>
              <a:spcAft>
                <a:spcPts val="0"/>
              </a:spcAft>
              <a:buSzPts val="1400"/>
              <a:buChar char="•"/>
              <a:defRPr/>
            </a:lvl3pPr>
            <a:lvl4pPr marL="1828800" lvl="3" indent="-317500" rtl="0">
              <a:spcBef>
                <a:spcPts val="400"/>
              </a:spcBef>
              <a:spcAft>
                <a:spcPts val="0"/>
              </a:spcAft>
              <a:buSzPts val="1400"/>
              <a:buChar char="–"/>
              <a:defRPr/>
            </a:lvl4pPr>
            <a:lvl5pPr marL="2286000" lvl="4" indent="-317500" rtl="0">
              <a:spcBef>
                <a:spcPts val="400"/>
              </a:spcBef>
              <a:spcAft>
                <a:spcPts val="0"/>
              </a:spcAft>
              <a:buSzPts val="1400"/>
              <a:buChar char="»"/>
              <a:defRPr/>
            </a:lvl5pPr>
            <a:lvl6pPr marL="2743200" lvl="5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marL="3200400" lvl="6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marL="3657600" lvl="7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marL="4114800" lvl="8" indent="-317500" rtl="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marL="914400" lvl="1" indent="-2286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marL="1371600" lvl="2" indent="-228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marL="1828800" lvl="3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marL="2286000" lvl="4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marL="2743200" lvl="5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marL="3200400" lvl="6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marL="3657600" lvl="7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marL="4114800" lvl="8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640"/>
              </a:spcBef>
              <a:spcAft>
                <a:spcPts val="0"/>
              </a:spcAft>
              <a:buSzPts val="1400"/>
              <a:buFont typeface="Calibri"/>
              <a:buNone/>
              <a:defRPr/>
            </a:lvl1pPr>
            <a:lvl2pPr marL="914400" lvl="1" indent="-228600" rtl="0">
              <a:spcBef>
                <a:spcPts val="560"/>
              </a:spcBef>
              <a:spcAft>
                <a:spcPts val="0"/>
              </a:spcAft>
              <a:buSzPts val="1400"/>
              <a:buFont typeface="Calibri"/>
              <a:buNone/>
              <a:defRPr/>
            </a:lvl2pPr>
            <a:lvl3pPr marL="1371600" lvl="2" indent="-228600" rtl="0">
              <a:spcBef>
                <a:spcPts val="480"/>
              </a:spcBef>
              <a:spcAft>
                <a:spcPts val="0"/>
              </a:spcAft>
              <a:buSzPts val="1400"/>
              <a:buFont typeface="Calibri"/>
              <a:buNone/>
              <a:defRPr/>
            </a:lvl3pPr>
            <a:lvl4pPr marL="1828800" lvl="3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4pPr>
            <a:lvl5pPr marL="2286000" lvl="4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5pPr>
            <a:lvl6pPr marL="2743200" lvl="5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6pPr>
            <a:lvl7pPr marL="3200400" lvl="6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7pPr>
            <a:lvl8pPr marL="3657600" lvl="7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8pPr>
            <a:lvl9pPr marL="4114800" lvl="8" indent="-228600" rtl="0">
              <a:spcBef>
                <a:spcPts val="400"/>
              </a:spcBef>
              <a:spcAft>
                <a:spcPts val="0"/>
              </a:spcAft>
              <a:buSzPts val="1400"/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marL="91440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marL="1371600" lvl="2" indent="-317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marL="182880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marL="228600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marL="274320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marL="320040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marL="365760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marL="411480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  <a:defRPr/>
            </a:lvl1pPr>
            <a:lvl2pPr marL="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175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1pPr>
            <a:lvl2pPr marL="914400" marR="0" lvl="1" indent="-3175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2pPr>
            <a:lvl3pPr marL="1371600" marR="0" lvl="2" indent="-317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3pPr>
            <a:lvl4pPr marL="1828800" marR="0" lvl="3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/>
            </a:lvl4pPr>
            <a:lvl5pPr marL="2286000" marR="0" lvl="4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»"/>
              <a:defRPr/>
            </a:lvl5pPr>
            <a:lvl6pPr marL="2743200" marR="0" lvl="5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6pPr>
            <a:lvl7pPr marL="3200400" marR="0" lvl="6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7pPr>
            <a:lvl8pPr marL="3657600" marR="0" lvl="7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8pPr>
            <a:lvl9pPr marL="4114800" marR="0" lvl="8" indent="-3175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-88900" algn="ctr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457200" marR="0" lvl="1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914400" marR="0" lvl="2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371600" marR="0" lvl="3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1828800" marR="0" lvl="4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286000" marR="0" lvl="5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743200" marR="0" lvl="6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200400" marR="0" lvl="7" indent="-88900" algn="l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657600" marR="0" lvl="8" indent="-88900" algn="l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1316612"/>
            <a:ext cx="9144000" cy="47358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 txBox="1"/>
          <p:nvPr/>
        </p:nvSpPr>
        <p:spPr>
          <a:xfrm>
            <a:off x="4579120" y="472248"/>
            <a:ext cx="3087357" cy="721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800" b="1" i="0" u="none" strike="noStrike" cap="none">
                <a:solidFill>
                  <a:srgbClr val="031B3A"/>
                </a:solidFill>
                <a:latin typeface="Calibri"/>
                <a:ea typeface="Calibri"/>
                <a:cs typeface="Calibri"/>
                <a:sym typeface="Calibri"/>
              </a:rPr>
              <a:t>The European Students’ Union</a:t>
            </a:r>
            <a:br>
              <a:rPr lang="es-ES" sz="1800" b="1" i="0" u="none" strike="noStrike" cap="none">
                <a:solidFill>
                  <a:srgbClr val="031B3A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ES" sz="1400" b="0" i="0" u="none" strike="noStrike" cap="none">
                <a:solidFill>
                  <a:srgbClr val="031B3A"/>
                </a:solidFill>
                <a:latin typeface="Calibri"/>
                <a:ea typeface="Calibri"/>
                <a:cs typeface="Calibri"/>
                <a:sym typeface="Calibri"/>
              </a:rPr>
              <a:t>REPRESENTING STUDENTS SINCE 1982</a:t>
            </a:r>
            <a:endParaRPr sz="1800" b="1" i="0" u="none" strike="noStrike" cap="none">
              <a:solidFill>
                <a:srgbClr val="031B3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-25398" y="6045417"/>
            <a:ext cx="9044711" cy="712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3500" lvl="0" algn="r"/>
            <a:r>
              <a:rPr lang="es-ES" sz="2000" b="1" dirty="0">
                <a:solidFill>
                  <a:srgbClr val="031B3A"/>
                </a:solidFill>
                <a:latin typeface="Calibri"/>
                <a:ea typeface="Calibri"/>
                <a:cs typeface="Calibri"/>
                <a:sym typeface="Calibri"/>
              </a:rPr>
              <a:t>Monika Skadborg, Executive Committee Member </a:t>
            </a:r>
            <a:endParaRPr sz="2000" b="0" i="0" u="none" strike="noStrike" cap="none" dirty="0">
              <a:solidFill>
                <a:srgbClr val="031B3A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3"/>
          <p:cNvSpPr/>
          <p:nvPr/>
        </p:nvSpPr>
        <p:spPr>
          <a:xfrm>
            <a:off x="-1" y="1957887"/>
            <a:ext cx="9144000" cy="21236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400" b="1" i="0" u="none" strike="noStrike" cap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Results of the survey about the multiple purposes of QF</a:t>
            </a:r>
            <a:endParaRPr sz="3600" b="1" i="0" u="none" strike="noStrike" cap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8" name="Google Shape;88;p13"/>
          <p:cNvSpPr/>
          <p:nvPr/>
        </p:nvSpPr>
        <p:spPr>
          <a:xfrm>
            <a:off x="0" y="5527253"/>
            <a:ext cx="543698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1800" b="1" dirty="0">
                <a:solidFill>
                  <a:schemeClr val="lt1"/>
                </a:solidFill>
              </a:rPr>
              <a:t>November</a:t>
            </a:r>
            <a:r>
              <a:rPr lang="da-DK" sz="18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18th </a:t>
            </a:r>
            <a:r>
              <a:rPr lang="es-ES" sz="18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2019 , Brussels</a:t>
            </a:r>
            <a:endParaRPr sz="18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9" name="Google Shape;89;p13" descr="BlankMap-Europe.png"/>
          <p:cNvPicPr preferRelativeResize="0"/>
          <p:nvPr/>
        </p:nvPicPr>
        <p:blipFill rotWithShape="1">
          <a:blip r:embed="rId3">
            <a:alphaModFix amt="14000"/>
          </a:blip>
          <a:srcRect/>
          <a:stretch/>
        </p:blipFill>
        <p:spPr>
          <a:xfrm>
            <a:off x="4388222" y="1698056"/>
            <a:ext cx="4781175" cy="4687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3" descr="ESU logo vector file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12831" y="121559"/>
            <a:ext cx="1231153" cy="1104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56"/>
          <p:cNvSpPr/>
          <p:nvPr/>
        </p:nvSpPr>
        <p:spPr>
          <a:xfrm>
            <a:off x="0" y="-14748"/>
            <a:ext cx="9144000" cy="60524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6" name="Google Shape;526;p56"/>
          <p:cNvSpPr txBox="1"/>
          <p:nvPr/>
        </p:nvSpPr>
        <p:spPr>
          <a:xfrm>
            <a:off x="14947" y="6191073"/>
            <a:ext cx="9129053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600" b="1" i="0" u="none" strike="noStrike" cap="none" dirty="0">
                <a:solidFill>
                  <a:srgbClr val="031B3A"/>
                </a:solidFill>
                <a:latin typeface="Verdana"/>
                <a:ea typeface="Verdana"/>
                <a:cs typeface="Verdana"/>
                <a:sym typeface="Verdana"/>
              </a:rPr>
              <a:t>The European Students’ Union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b="0" i="0" u="none" strike="noStrike" cap="none" dirty="0">
                <a:solidFill>
                  <a:srgbClr val="031B3A"/>
                </a:solidFill>
                <a:latin typeface="Verdana"/>
                <a:ea typeface="Verdana"/>
                <a:cs typeface="Verdana"/>
                <a:sym typeface="Verdana"/>
              </a:rPr>
              <a:t>Rue de l’Industrie 10 · 1000 Brussels, Belgium · Tel: +32 2 893 25 45 · www.esu-online.org</a:t>
            </a:r>
            <a:endParaRPr sz="1400" b="0" i="0" u="none" strike="noStrike" cap="none" dirty="0">
              <a:solidFill>
                <a:srgbClr val="031B3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27" name="Google Shape;527;p56" descr="BlankMap-Europe.png"/>
          <p:cNvPicPr preferRelativeResize="0"/>
          <p:nvPr/>
        </p:nvPicPr>
        <p:blipFill rotWithShape="1">
          <a:blip r:embed="rId3">
            <a:alphaModFix amt="14000"/>
          </a:blip>
          <a:srcRect/>
          <a:stretch/>
        </p:blipFill>
        <p:spPr>
          <a:xfrm>
            <a:off x="4007211" y="1080208"/>
            <a:ext cx="5157175" cy="4972238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56"/>
          <p:cNvSpPr txBox="1"/>
          <p:nvPr/>
        </p:nvSpPr>
        <p:spPr>
          <a:xfrm>
            <a:off x="930040" y="3327262"/>
            <a:ext cx="6534468" cy="567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i="0" u="none" strike="noStrike" cap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European Students’ Union</a:t>
            </a:r>
            <a:endParaRPr sz="2400" b="1" i="0" u="none" strike="noStrike" cap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29" name="Google Shape;529;p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666" y="3308681"/>
            <a:ext cx="567962" cy="567962"/>
          </a:xfrm>
          <a:prstGeom prst="rect">
            <a:avLst/>
          </a:prstGeom>
          <a:noFill/>
          <a:ln>
            <a:noFill/>
          </a:ln>
        </p:spPr>
      </p:pic>
      <p:sp>
        <p:nvSpPr>
          <p:cNvPr id="531" name="Google Shape;531;p56"/>
          <p:cNvSpPr/>
          <p:nvPr/>
        </p:nvSpPr>
        <p:spPr>
          <a:xfrm>
            <a:off x="930040" y="1922937"/>
            <a:ext cx="511571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i="0" u="none" strike="noStrike" cap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@ESUtwt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i="0" u="none" strike="noStrike" cap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@MonikaSkadborg </a:t>
            </a:r>
            <a:endParaRPr sz="2800" b="1" i="0" u="none" strike="noStrike" cap="none" dirty="0">
              <a:solidFill>
                <a:srgbClr val="031B3A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532" name="Google Shape;532;p56" descr="ESU logo vector file.eps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18811" y="1141594"/>
            <a:ext cx="2345575" cy="216708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516;p55">
            <a:extLst>
              <a:ext uri="{FF2B5EF4-FFF2-40B4-BE49-F238E27FC236}">
                <a16:creationId xmlns:a16="http://schemas.microsoft.com/office/drawing/2014/main" id="{E24D7FAB-3532-4AE2-9334-8115607ACD99}"/>
              </a:ext>
            </a:extLst>
          </p:cNvPr>
          <p:cNvSpPr/>
          <p:nvPr/>
        </p:nvSpPr>
        <p:spPr>
          <a:xfrm>
            <a:off x="0" y="276590"/>
            <a:ext cx="9143999" cy="1569660"/>
          </a:xfrm>
          <a:prstGeom prst="rect">
            <a:avLst/>
          </a:prstGeom>
          <a:noFill/>
          <a:ln>
            <a:noFill/>
          </a:ln>
          <a:effectLst>
            <a:reflection stA="50000" endA="300" endPos="55000" sy="-100000" algn="bl" rotWithShape="0"/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QUESTIONS/COMMENTS? </a:t>
            </a:r>
            <a:endParaRPr sz="4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528;p56">
            <a:extLst>
              <a:ext uri="{FF2B5EF4-FFF2-40B4-BE49-F238E27FC236}">
                <a16:creationId xmlns:a16="http://schemas.microsoft.com/office/drawing/2014/main" id="{5F09BFFE-559B-49DA-9E99-DD88F5707EDE}"/>
              </a:ext>
            </a:extLst>
          </p:cNvPr>
          <p:cNvSpPr txBox="1"/>
          <p:nvPr/>
        </p:nvSpPr>
        <p:spPr>
          <a:xfrm>
            <a:off x="999474" y="4328349"/>
            <a:ext cx="6534468" cy="567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2400" b="1" i="0" u="none" strike="noStrike" cap="none" dirty="0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monika@esu-online.org</a:t>
            </a:r>
            <a:endParaRPr sz="2400" b="1" i="0" u="none" strike="noStrike" cap="none" dirty="0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pic>
        <p:nvPicPr>
          <p:cNvPr id="3080" name="Picture 8" descr="Relateret billede">
            <a:extLst>
              <a:ext uri="{FF2B5EF4-FFF2-40B4-BE49-F238E27FC236}">
                <a16:creationId xmlns:a16="http://schemas.microsoft.com/office/drawing/2014/main" id="{954692F1-7665-4DA2-B6BE-6A756AB1B4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6" y="1944229"/>
            <a:ext cx="720141" cy="5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Billedresultat for mail logo">
            <a:extLst>
              <a:ext uri="{FF2B5EF4-FFF2-40B4-BE49-F238E27FC236}">
                <a16:creationId xmlns:a16="http://schemas.microsoft.com/office/drawing/2014/main" id="{2EF157B8-B3A9-4581-8651-4846E6E8B3F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44" t="27094" r="16597" b="28254"/>
          <a:stretch/>
        </p:blipFill>
        <p:spPr bwMode="auto">
          <a:xfrm>
            <a:off x="69434" y="4278667"/>
            <a:ext cx="860606" cy="56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245520" y="12522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Agenda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Google Shape;321;p38" descr="ESU logo vector fil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9191" y="110287"/>
            <a:ext cx="1231153" cy="110430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8"/>
          <p:cNvSpPr/>
          <p:nvPr/>
        </p:nvSpPr>
        <p:spPr>
          <a:xfrm>
            <a:off x="0" y="6052445"/>
            <a:ext cx="9144000" cy="8055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335155" y="6226196"/>
            <a:ext cx="86151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9AAFF1D-5FDC-4715-AD9A-C6AA682BB5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sz="2800" dirty="0" err="1"/>
              <a:t>Who</a:t>
            </a:r>
            <a:r>
              <a:rPr lang="da-DK" sz="2800" dirty="0"/>
              <a:t> </a:t>
            </a:r>
            <a:r>
              <a:rPr lang="da-DK" sz="2800" dirty="0" err="1"/>
              <a:t>are</a:t>
            </a:r>
            <a:r>
              <a:rPr lang="da-DK" sz="2800" dirty="0"/>
              <a:t> </a:t>
            </a:r>
            <a:r>
              <a:rPr lang="da-DK" sz="2800" dirty="0" err="1"/>
              <a:t>QFs</a:t>
            </a:r>
            <a:r>
              <a:rPr lang="da-DK" sz="2800" dirty="0"/>
              <a:t> </a:t>
            </a:r>
            <a:r>
              <a:rPr lang="da-DK" sz="2800" dirty="0" err="1"/>
              <a:t>useful</a:t>
            </a:r>
            <a:r>
              <a:rPr lang="da-DK" sz="2800" dirty="0"/>
              <a:t> for?</a:t>
            </a:r>
          </a:p>
          <a:p>
            <a:r>
              <a:rPr lang="da-DK" sz="2800" dirty="0" err="1"/>
              <a:t>What</a:t>
            </a:r>
            <a:r>
              <a:rPr lang="da-DK" sz="2800" dirty="0"/>
              <a:t> purposes </a:t>
            </a:r>
            <a:r>
              <a:rPr lang="da-DK" sz="2800" dirty="0" err="1"/>
              <a:t>are</a:t>
            </a:r>
            <a:r>
              <a:rPr lang="da-DK" sz="2800" dirty="0"/>
              <a:t> </a:t>
            </a:r>
            <a:r>
              <a:rPr lang="da-DK" sz="2800" dirty="0" err="1"/>
              <a:t>QFs</a:t>
            </a:r>
            <a:r>
              <a:rPr lang="da-DK" sz="2800" dirty="0"/>
              <a:t> </a:t>
            </a:r>
            <a:r>
              <a:rPr lang="da-DK" sz="2800" dirty="0" err="1"/>
              <a:t>useful</a:t>
            </a:r>
            <a:r>
              <a:rPr lang="da-DK" sz="2800" dirty="0"/>
              <a:t> for?</a:t>
            </a:r>
          </a:p>
          <a:p>
            <a:r>
              <a:rPr lang="da-DK" sz="2800" dirty="0"/>
              <a:t>For </a:t>
            </a:r>
            <a:r>
              <a:rPr lang="da-DK" sz="2800" dirty="0" err="1"/>
              <a:t>whom</a:t>
            </a:r>
            <a:r>
              <a:rPr lang="da-DK" sz="2800" dirty="0"/>
              <a:t> do </a:t>
            </a:r>
            <a:r>
              <a:rPr lang="da-DK" sz="2800" dirty="0" err="1"/>
              <a:t>we</a:t>
            </a:r>
            <a:r>
              <a:rPr lang="da-DK" sz="2800" dirty="0"/>
              <a:t> </a:t>
            </a:r>
            <a:r>
              <a:rPr lang="da-DK" sz="2800" dirty="0" err="1"/>
              <a:t>want</a:t>
            </a:r>
            <a:r>
              <a:rPr lang="da-DK" sz="2800" dirty="0"/>
              <a:t> to </a:t>
            </a:r>
            <a:r>
              <a:rPr lang="da-DK" sz="2800" dirty="0" err="1"/>
              <a:t>make</a:t>
            </a:r>
            <a:r>
              <a:rPr lang="da-DK" sz="2800" dirty="0"/>
              <a:t> </a:t>
            </a:r>
            <a:r>
              <a:rPr lang="da-DK" sz="2800" dirty="0" err="1"/>
              <a:t>QFs</a:t>
            </a:r>
            <a:r>
              <a:rPr lang="da-DK" sz="2800" dirty="0"/>
              <a:t> more </a:t>
            </a:r>
            <a:r>
              <a:rPr lang="da-DK" sz="2800" dirty="0" err="1"/>
              <a:t>useful</a:t>
            </a:r>
            <a:r>
              <a:rPr lang="da-DK" sz="2800" dirty="0"/>
              <a:t>?</a:t>
            </a:r>
          </a:p>
          <a:p>
            <a:r>
              <a:rPr lang="da-DK" sz="2800" dirty="0"/>
              <a:t>For </a:t>
            </a:r>
            <a:r>
              <a:rPr lang="da-DK" sz="2800" dirty="0" err="1"/>
              <a:t>what</a:t>
            </a:r>
            <a:r>
              <a:rPr lang="da-DK" sz="2800" dirty="0"/>
              <a:t> purposes do </a:t>
            </a:r>
            <a:r>
              <a:rPr lang="da-DK" sz="2800" dirty="0" err="1"/>
              <a:t>we</a:t>
            </a:r>
            <a:r>
              <a:rPr lang="da-DK" sz="2800" dirty="0"/>
              <a:t> </a:t>
            </a:r>
            <a:r>
              <a:rPr lang="da-DK" sz="2800" dirty="0" err="1"/>
              <a:t>want</a:t>
            </a:r>
            <a:r>
              <a:rPr lang="da-DK" sz="2800" dirty="0"/>
              <a:t> to </a:t>
            </a:r>
            <a:r>
              <a:rPr lang="da-DK" sz="2800" dirty="0" err="1"/>
              <a:t>make</a:t>
            </a:r>
            <a:r>
              <a:rPr lang="da-DK" sz="2800" dirty="0"/>
              <a:t> </a:t>
            </a:r>
            <a:r>
              <a:rPr lang="da-DK" sz="2800" dirty="0" err="1"/>
              <a:t>QFs</a:t>
            </a:r>
            <a:r>
              <a:rPr lang="da-DK" sz="2800" dirty="0"/>
              <a:t> more </a:t>
            </a:r>
            <a:r>
              <a:rPr lang="da-DK" sz="2800" dirty="0" err="1"/>
              <a:t>useful</a:t>
            </a:r>
            <a:r>
              <a:rPr lang="da-DK" sz="2800" dirty="0"/>
              <a:t>?</a:t>
            </a:r>
          </a:p>
          <a:p>
            <a:r>
              <a:rPr lang="da-DK" sz="2800" dirty="0"/>
              <a:t>How is stakeholder </a:t>
            </a:r>
            <a:r>
              <a:rPr lang="da-DK" sz="2800" dirty="0" err="1"/>
              <a:t>involvement</a:t>
            </a:r>
            <a:r>
              <a:rPr lang="da-DK" sz="2800" dirty="0"/>
              <a:t> in </a:t>
            </a:r>
            <a:r>
              <a:rPr lang="da-DK" sz="2800" dirty="0" err="1"/>
              <a:t>QFs</a:t>
            </a:r>
            <a:r>
              <a:rPr lang="da-DK" sz="2800" dirty="0"/>
              <a:t> </a:t>
            </a:r>
            <a:r>
              <a:rPr lang="da-DK" sz="2800" dirty="0" err="1"/>
              <a:t>going</a:t>
            </a:r>
            <a:r>
              <a:rPr lang="da-DK" sz="2800" dirty="0"/>
              <a:t>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26245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245520" y="12522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Who are QFs serving?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Google Shape;321;p38" descr="ESU logo vector fil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9191" y="110287"/>
            <a:ext cx="1231153" cy="11043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CBD4734E-A7AC-4AFF-8593-8E736D7376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5066644"/>
              </p:ext>
            </p:extLst>
          </p:nvPr>
        </p:nvGraphicFramePr>
        <p:xfrm>
          <a:off x="0" y="1214592"/>
          <a:ext cx="7719191" cy="35402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ktangel 7">
            <a:extLst>
              <a:ext uri="{FF2B5EF4-FFF2-40B4-BE49-F238E27FC236}">
                <a16:creationId xmlns:a16="http://schemas.microsoft.com/office/drawing/2014/main" id="{C98389BC-D367-41EF-88FA-04626BA245E4}"/>
              </a:ext>
            </a:extLst>
          </p:cNvPr>
          <p:cNvSpPr/>
          <p:nvPr/>
        </p:nvSpPr>
        <p:spPr>
          <a:xfrm>
            <a:off x="4728755" y="4826675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83 % of respondents say that QF are used by internationally mobile students and graduates</a:t>
            </a:r>
            <a:br>
              <a:rPr lang="en-US" sz="1800" dirty="0"/>
            </a:b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latin typeface="Arial" panose="020B0604020202020204" pitchFamily="34" charset="0"/>
              </a:rPr>
              <a:t>38.9 % say that prospective students are using them, and 11 % say that counselling services are using them.</a:t>
            </a:r>
            <a:endParaRPr lang="en-US" sz="1800" dirty="0"/>
          </a:p>
        </p:txBody>
      </p:sp>
      <p:sp>
        <p:nvSpPr>
          <p:cNvPr id="19" name="Rektangel 18">
            <a:extLst>
              <a:ext uri="{FF2B5EF4-FFF2-40B4-BE49-F238E27FC236}">
                <a16:creationId xmlns:a16="http://schemas.microsoft.com/office/drawing/2014/main" id="{F75F3D5E-7277-479E-BE1D-E9D7E7E4B476}"/>
              </a:ext>
            </a:extLst>
          </p:cNvPr>
          <p:cNvSpPr/>
          <p:nvPr/>
        </p:nvSpPr>
        <p:spPr>
          <a:xfrm>
            <a:off x="0" y="47548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/>
              <a:t>Room for </a:t>
            </a:r>
            <a:r>
              <a:rPr lang="da-DK" sz="1800" dirty="0" err="1"/>
              <a:t>improvement</a:t>
            </a:r>
            <a:r>
              <a:rPr lang="da-DK" sz="1800" dirty="0"/>
              <a:t> of </a:t>
            </a:r>
            <a:r>
              <a:rPr lang="da-DK" sz="1800" dirty="0" err="1"/>
              <a:t>use</a:t>
            </a:r>
            <a:r>
              <a:rPr lang="da-DK" sz="1800" dirty="0"/>
              <a:t> (or </a:t>
            </a:r>
            <a:r>
              <a:rPr lang="da-DK" sz="1800" dirty="0" err="1"/>
              <a:t>awareness</a:t>
            </a:r>
            <a:r>
              <a:rPr lang="da-DK" sz="1800" dirty="0"/>
              <a:t>) for </a:t>
            </a:r>
            <a:r>
              <a:rPr lang="da-DK" sz="1800" dirty="0" err="1"/>
              <a:t>some</a:t>
            </a:r>
            <a:r>
              <a:rPr lang="da-DK" sz="1800" dirty="0"/>
              <a:t> stakeholders!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234585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-1" y="97747"/>
            <a:ext cx="945750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QF: What is it good for??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321;p38" descr="ESU logo vector file.eps">
            <a:extLst>
              <a:ext uri="{FF2B5EF4-FFF2-40B4-BE49-F238E27FC236}">
                <a16:creationId xmlns:a16="http://schemas.microsoft.com/office/drawing/2014/main" id="{F8BA6B1C-E0B5-4721-818F-EFDC1AC73B4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9191" y="110287"/>
            <a:ext cx="1231153" cy="11043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8F84F44D-7873-4243-B832-540E69DD3BAC}"/>
              </a:ext>
            </a:extLst>
          </p:cNvPr>
          <p:cNvSpPr/>
          <p:nvPr/>
        </p:nvSpPr>
        <p:spPr>
          <a:xfrm>
            <a:off x="-26124" y="5329577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</a:rPr>
              <a:t>Even though in some countries admission offices are using the QFs, less than half are using them for facilitating access to education for non-traditional learners or people with partial degrees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5B307A4-B14C-46A3-8D75-CB329B1D3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4369"/>
            <a:ext cx="7777650" cy="410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B345E0A-2392-4D96-8282-33EAB0A8ED37}"/>
              </a:ext>
            </a:extLst>
          </p:cNvPr>
          <p:cNvSpPr/>
          <p:nvPr/>
        </p:nvSpPr>
        <p:spPr>
          <a:xfrm>
            <a:off x="4545876" y="5083355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77.8 % said QFs are being used for development of study programs, but only 55.6 % said  teachers using the QFs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38.8 % said it helps workers or workers’ unions communicate the qualifications to employers.</a:t>
            </a:r>
          </a:p>
        </p:txBody>
      </p:sp>
    </p:spTree>
    <p:extLst>
      <p:ext uri="{BB962C8B-B14F-4D97-AF65-F5344CB8AC3E}">
        <p14:creationId xmlns:p14="http://schemas.microsoft.com/office/powerpoint/2010/main" val="30549999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245520" y="12522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What purpose can we make QF more useful for?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9A5679F-8867-4A30-B0E5-E60496A631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7687"/>
            <a:ext cx="9164710" cy="46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ktangel 12">
            <a:extLst>
              <a:ext uri="{FF2B5EF4-FFF2-40B4-BE49-F238E27FC236}">
                <a16:creationId xmlns:a16="http://schemas.microsoft.com/office/drawing/2014/main" id="{ECFF519E-AD69-4686-8FB8-25B430D364A9}"/>
              </a:ext>
            </a:extLst>
          </p:cNvPr>
          <p:cNvSpPr/>
          <p:nvPr/>
        </p:nvSpPr>
        <p:spPr>
          <a:xfrm>
            <a:off x="10355" y="6147997"/>
            <a:ext cx="91439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latin typeface="Arial" panose="020B0604020202020204" pitchFamily="34" charset="0"/>
              </a:rPr>
              <a:t>Top priorities for improvement: Development of study programs, non-traditional learners or people with partial qualifications, communication in the labor market,   </a:t>
            </a:r>
          </a:p>
        </p:txBody>
      </p:sp>
    </p:spTree>
    <p:extLst>
      <p:ext uri="{BB962C8B-B14F-4D97-AF65-F5344CB8AC3E}">
        <p14:creationId xmlns:p14="http://schemas.microsoft.com/office/powerpoint/2010/main" val="2265710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7417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241663" y="-200632"/>
            <a:ext cx="905256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Who can we make QF more useful for?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38"/>
          <p:cNvSpPr/>
          <p:nvPr/>
        </p:nvSpPr>
        <p:spPr>
          <a:xfrm>
            <a:off x="0" y="6226196"/>
            <a:ext cx="9144000" cy="6318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335155" y="6226196"/>
            <a:ext cx="86151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FEE508A-723B-4F1A-B941-2D63101A4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" y="790755"/>
            <a:ext cx="8229600" cy="370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ktangel 8">
            <a:extLst>
              <a:ext uri="{FF2B5EF4-FFF2-40B4-BE49-F238E27FC236}">
                <a16:creationId xmlns:a16="http://schemas.microsoft.com/office/drawing/2014/main" id="{3A997700-4368-43A3-8A15-236F06D74681}"/>
              </a:ext>
            </a:extLst>
          </p:cNvPr>
          <p:cNvSpPr/>
          <p:nvPr/>
        </p:nvSpPr>
        <p:spPr>
          <a:xfrm>
            <a:off x="0" y="4283143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/>
              <a:t>Students, </a:t>
            </a:r>
            <a:r>
              <a:rPr lang="da-DK" sz="1800" dirty="0" err="1"/>
              <a:t>prospective</a:t>
            </a:r>
            <a:r>
              <a:rPr lang="da-DK" sz="1800" dirty="0"/>
              <a:t> students and </a:t>
            </a:r>
            <a:r>
              <a:rPr lang="da-DK" sz="1800" dirty="0" err="1"/>
              <a:t>graduates</a:t>
            </a:r>
            <a:endParaRPr lang="en-US" sz="1800" dirty="0"/>
          </a:p>
        </p:txBody>
      </p:sp>
      <p:sp>
        <p:nvSpPr>
          <p:cNvPr id="10" name="Rektangel 9">
            <a:extLst>
              <a:ext uri="{FF2B5EF4-FFF2-40B4-BE49-F238E27FC236}">
                <a16:creationId xmlns:a16="http://schemas.microsoft.com/office/drawing/2014/main" id="{4E5CEA59-59D6-48F0-80F4-F4333B962B77}"/>
              </a:ext>
            </a:extLst>
          </p:cNvPr>
          <p:cNvSpPr/>
          <p:nvPr/>
        </p:nvSpPr>
        <p:spPr>
          <a:xfrm>
            <a:off x="0" y="4669423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 err="1"/>
              <a:t>Labor</a:t>
            </a:r>
            <a:r>
              <a:rPr lang="da-DK" sz="1800" dirty="0"/>
              <a:t> </a:t>
            </a:r>
            <a:r>
              <a:rPr lang="da-DK" sz="1800" dirty="0" err="1"/>
              <a:t>market</a:t>
            </a:r>
            <a:r>
              <a:rPr lang="da-DK" sz="1800" dirty="0"/>
              <a:t> stakeholders</a:t>
            </a:r>
            <a:endParaRPr lang="en-US" sz="1800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99F08393-A7A0-45E7-AB8E-73E7FFF2C41C}"/>
              </a:ext>
            </a:extLst>
          </p:cNvPr>
          <p:cNvSpPr/>
          <p:nvPr/>
        </p:nvSpPr>
        <p:spPr>
          <a:xfrm>
            <a:off x="0" y="507868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 err="1"/>
              <a:t>Why</a:t>
            </a:r>
            <a:r>
              <a:rPr lang="da-DK" sz="1800" dirty="0"/>
              <a:t> administrators and not admission </a:t>
            </a:r>
            <a:r>
              <a:rPr lang="da-DK" sz="1800" dirty="0" err="1"/>
              <a:t>offices</a:t>
            </a:r>
            <a:r>
              <a:rPr lang="da-DK" sz="1800" dirty="0"/>
              <a:t> </a:t>
            </a:r>
            <a:r>
              <a:rPr lang="da-DK" sz="1800" dirty="0" err="1"/>
              <a:t>if</a:t>
            </a:r>
            <a:r>
              <a:rPr lang="da-DK" sz="1800" dirty="0"/>
              <a:t>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really</a:t>
            </a:r>
            <a:r>
              <a:rPr lang="da-DK" sz="1800" dirty="0"/>
              <a:t> </a:t>
            </a:r>
            <a:r>
              <a:rPr lang="da-DK" sz="1800" dirty="0" err="1"/>
              <a:t>want</a:t>
            </a:r>
            <a:r>
              <a:rPr lang="da-DK" sz="1800" dirty="0"/>
              <a:t> to </a:t>
            </a:r>
            <a:r>
              <a:rPr lang="da-DK" sz="1800" dirty="0" err="1"/>
              <a:t>improve</a:t>
            </a:r>
            <a:r>
              <a:rPr lang="da-DK" sz="1800" dirty="0"/>
              <a:t> </a:t>
            </a:r>
            <a:r>
              <a:rPr lang="da-DK" sz="1800" dirty="0" err="1"/>
              <a:t>access</a:t>
            </a:r>
            <a:r>
              <a:rPr lang="da-DK" sz="1800" dirty="0"/>
              <a:t> for non-</a:t>
            </a:r>
            <a:r>
              <a:rPr lang="da-DK" sz="1800" dirty="0" err="1"/>
              <a:t>traditional</a:t>
            </a:r>
            <a:r>
              <a:rPr lang="da-DK" sz="1800" dirty="0"/>
              <a:t> </a:t>
            </a:r>
            <a:r>
              <a:rPr lang="da-DK" sz="1800" dirty="0" err="1"/>
              <a:t>learners</a:t>
            </a:r>
            <a:r>
              <a:rPr lang="da-DK" sz="1800" dirty="0"/>
              <a:t>? </a:t>
            </a:r>
            <a:endParaRPr lang="en-US" sz="1800" dirty="0"/>
          </a:p>
        </p:txBody>
      </p:sp>
      <p:sp>
        <p:nvSpPr>
          <p:cNvPr id="12" name="Rektangel 11">
            <a:extLst>
              <a:ext uri="{FF2B5EF4-FFF2-40B4-BE49-F238E27FC236}">
                <a16:creationId xmlns:a16="http://schemas.microsoft.com/office/drawing/2014/main" id="{41E27A73-C58C-48EF-ABAD-1B38034346DF}"/>
              </a:ext>
            </a:extLst>
          </p:cNvPr>
          <p:cNvSpPr/>
          <p:nvPr/>
        </p:nvSpPr>
        <p:spPr>
          <a:xfrm>
            <a:off x="0" y="5746931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 err="1"/>
              <a:t>Why</a:t>
            </a:r>
            <a:r>
              <a:rPr lang="da-DK" sz="1800" dirty="0"/>
              <a:t> not </a:t>
            </a:r>
            <a:r>
              <a:rPr lang="da-DK" sz="1800" dirty="0" err="1"/>
              <a:t>teachers</a:t>
            </a:r>
            <a:r>
              <a:rPr lang="da-DK" sz="1800" dirty="0"/>
              <a:t> </a:t>
            </a:r>
            <a:r>
              <a:rPr lang="da-DK" sz="1800" dirty="0" err="1"/>
              <a:t>if</a:t>
            </a:r>
            <a:r>
              <a:rPr lang="da-DK" sz="1800" dirty="0"/>
              <a:t> </a:t>
            </a:r>
            <a:r>
              <a:rPr lang="da-DK" sz="1800" dirty="0" err="1"/>
              <a:t>you</a:t>
            </a:r>
            <a:r>
              <a:rPr lang="da-DK" sz="1800" dirty="0"/>
              <a:t> </a:t>
            </a:r>
            <a:r>
              <a:rPr lang="da-DK" sz="1800" dirty="0" err="1"/>
              <a:t>really</a:t>
            </a:r>
            <a:r>
              <a:rPr lang="da-DK" sz="1800" dirty="0"/>
              <a:t> </a:t>
            </a:r>
            <a:r>
              <a:rPr lang="da-DK" sz="1800" dirty="0" err="1"/>
              <a:t>want</a:t>
            </a:r>
            <a:r>
              <a:rPr lang="da-DK" sz="1800" dirty="0"/>
              <a:t> it for </a:t>
            </a:r>
            <a:r>
              <a:rPr lang="da-DK" sz="1800" dirty="0" err="1"/>
              <a:t>developing</a:t>
            </a:r>
            <a:r>
              <a:rPr lang="da-DK" sz="1800" dirty="0"/>
              <a:t> programs?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16662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0" y="7159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How can we improve the use of QF?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Google Shape;321;p38" descr="ESU logo vector fil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12847" y="71593"/>
            <a:ext cx="1231153" cy="110430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8"/>
          <p:cNvSpPr/>
          <p:nvPr/>
        </p:nvSpPr>
        <p:spPr>
          <a:xfrm>
            <a:off x="0" y="6321461"/>
            <a:ext cx="9144000" cy="53653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335155" y="6226196"/>
            <a:ext cx="86151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A71C9C3-964C-4BC7-B221-4F1B54674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4725"/>
            <a:ext cx="7912847" cy="381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ktangel 10">
            <a:extLst>
              <a:ext uri="{FF2B5EF4-FFF2-40B4-BE49-F238E27FC236}">
                <a16:creationId xmlns:a16="http://schemas.microsoft.com/office/drawing/2014/main" id="{1703F859-FF76-4A5B-B712-5D494ABA6470}"/>
              </a:ext>
            </a:extLst>
          </p:cNvPr>
          <p:cNvSpPr/>
          <p:nvPr/>
        </p:nvSpPr>
        <p:spPr>
          <a:xfrm>
            <a:off x="0" y="4844133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 err="1"/>
              <a:t>Improvement</a:t>
            </a:r>
            <a:r>
              <a:rPr lang="da-DK" sz="1800" dirty="0"/>
              <a:t> of </a:t>
            </a:r>
            <a:r>
              <a:rPr lang="da-DK" sz="1800" dirty="0" err="1"/>
              <a:t>communication</a:t>
            </a:r>
            <a:r>
              <a:rPr lang="da-DK" sz="1800" dirty="0"/>
              <a:t> most </a:t>
            </a:r>
            <a:r>
              <a:rPr lang="da-DK" sz="1800" dirty="0" err="1"/>
              <a:t>popular</a:t>
            </a:r>
            <a:r>
              <a:rPr lang="da-DK" sz="1800" dirty="0"/>
              <a:t>, </a:t>
            </a:r>
            <a:r>
              <a:rPr lang="da-DK" sz="1800" dirty="0" err="1"/>
              <a:t>especially</a:t>
            </a:r>
            <a:r>
              <a:rPr lang="da-DK" sz="1800" dirty="0"/>
              <a:t> to </a:t>
            </a:r>
            <a:r>
              <a:rPr lang="da-DK" sz="1800" dirty="0" err="1"/>
              <a:t>prospective</a:t>
            </a:r>
            <a:r>
              <a:rPr lang="da-DK" sz="1800" dirty="0"/>
              <a:t> students, students, </a:t>
            </a:r>
            <a:r>
              <a:rPr lang="da-DK" sz="1800" dirty="0" err="1"/>
              <a:t>teachers</a:t>
            </a:r>
            <a:r>
              <a:rPr lang="da-DK" sz="1800" dirty="0"/>
              <a:t>, </a:t>
            </a:r>
            <a:r>
              <a:rPr lang="da-DK" sz="1800" dirty="0" err="1"/>
              <a:t>employers</a:t>
            </a:r>
            <a:endParaRPr lang="da-DK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/>
              <a:t>Change in </a:t>
            </a:r>
            <a:r>
              <a:rPr lang="da-DK" sz="1800" dirty="0" err="1"/>
              <a:t>structure</a:t>
            </a:r>
            <a:r>
              <a:rPr lang="da-DK" sz="1800" dirty="0"/>
              <a:t> of QA not </a:t>
            </a:r>
            <a:r>
              <a:rPr lang="da-DK" sz="1800" dirty="0" err="1"/>
              <a:t>very</a:t>
            </a:r>
            <a:r>
              <a:rPr lang="da-DK" sz="1800" dirty="0"/>
              <a:t> </a:t>
            </a:r>
            <a:r>
              <a:rPr lang="da-DK" sz="1800" dirty="0" err="1"/>
              <a:t>popular</a:t>
            </a:r>
            <a:r>
              <a:rPr lang="da-DK" sz="1800" dirty="0"/>
              <a:t>  (27.8 %)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800" dirty="0"/>
              <a:t>Trainings of </a:t>
            </a:r>
            <a:r>
              <a:rPr lang="da-DK" sz="1800" dirty="0" err="1"/>
              <a:t>staff</a:t>
            </a:r>
            <a:r>
              <a:rPr lang="da-DK" sz="1800" dirty="0"/>
              <a:t> </a:t>
            </a:r>
            <a:r>
              <a:rPr lang="da-DK" sz="1800" dirty="0" err="1"/>
              <a:t>especially</a:t>
            </a:r>
            <a:r>
              <a:rPr lang="da-DK" sz="1800" dirty="0"/>
              <a:t> administrative and admission, </a:t>
            </a:r>
            <a:r>
              <a:rPr lang="da-DK" sz="1800" dirty="0" err="1"/>
              <a:t>less</a:t>
            </a:r>
            <a:r>
              <a:rPr lang="da-DK" sz="1800" dirty="0"/>
              <a:t> extra </a:t>
            </a:r>
            <a:r>
              <a:rPr lang="da-DK" sz="1800" dirty="0" err="1"/>
              <a:t>training</a:t>
            </a:r>
            <a:r>
              <a:rPr lang="da-DK" sz="1800" dirty="0"/>
              <a:t> </a:t>
            </a:r>
            <a:r>
              <a:rPr lang="da-DK" sz="1800" dirty="0" err="1"/>
              <a:t>needed</a:t>
            </a:r>
            <a:r>
              <a:rPr lang="da-DK" sz="1800" dirty="0"/>
              <a:t> for international </a:t>
            </a:r>
            <a:r>
              <a:rPr lang="da-DK" sz="1800" dirty="0" err="1"/>
              <a:t>office</a:t>
            </a:r>
            <a:r>
              <a:rPr lang="da-DK" sz="1800" dirty="0"/>
              <a:t> </a:t>
            </a:r>
            <a:r>
              <a:rPr lang="da-DK" sz="1800" dirty="0" err="1"/>
              <a:t>staff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9185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245520" y="12522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Stakeholder involvement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Google Shape;321;p38" descr="ESU logo vector fil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9191" y="110287"/>
            <a:ext cx="1231153" cy="110430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8"/>
          <p:cNvSpPr/>
          <p:nvPr/>
        </p:nvSpPr>
        <p:spPr>
          <a:xfrm>
            <a:off x="0" y="6052445"/>
            <a:ext cx="9144000" cy="8055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335155" y="6226196"/>
            <a:ext cx="86151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Rutediagram: Magnetbånd 4">
            <a:extLst>
              <a:ext uri="{FF2B5EF4-FFF2-40B4-BE49-F238E27FC236}">
                <a16:creationId xmlns:a16="http://schemas.microsoft.com/office/drawing/2014/main" id="{4CDC12E6-0C5D-491B-8D69-ABBCEAE13DF9}"/>
              </a:ext>
            </a:extLst>
          </p:cNvPr>
          <p:cNvSpPr/>
          <p:nvPr/>
        </p:nvSpPr>
        <p:spPr>
          <a:xfrm>
            <a:off x="6858651" y="1612289"/>
            <a:ext cx="2114877" cy="1109037"/>
          </a:xfrm>
          <a:prstGeom prst="flowChartMagnetic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ktangel 10">
            <a:extLst>
              <a:ext uri="{FF2B5EF4-FFF2-40B4-BE49-F238E27FC236}">
                <a16:creationId xmlns:a16="http://schemas.microsoft.com/office/drawing/2014/main" id="{5E0734BC-9279-48E9-B08B-46288956CBB2}"/>
              </a:ext>
            </a:extLst>
          </p:cNvPr>
          <p:cNvSpPr/>
          <p:nvPr/>
        </p:nvSpPr>
        <p:spPr>
          <a:xfrm>
            <a:off x="7407304" y="1828080"/>
            <a:ext cx="1854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2800" dirty="0"/>
              <a:t>Low</a:t>
            </a:r>
            <a:endParaRPr lang="en-US" sz="2800" dirty="0"/>
          </a:p>
        </p:txBody>
      </p:sp>
      <p:sp>
        <p:nvSpPr>
          <p:cNvPr id="12" name="Rutediagram: Magnetbånd 11">
            <a:extLst>
              <a:ext uri="{FF2B5EF4-FFF2-40B4-BE49-F238E27FC236}">
                <a16:creationId xmlns:a16="http://schemas.microsoft.com/office/drawing/2014/main" id="{A42EA558-999E-441B-87D0-A2BCF501C836}"/>
              </a:ext>
            </a:extLst>
          </p:cNvPr>
          <p:cNvSpPr/>
          <p:nvPr/>
        </p:nvSpPr>
        <p:spPr>
          <a:xfrm>
            <a:off x="-14021" y="4403586"/>
            <a:ext cx="7733211" cy="2383463"/>
          </a:xfrm>
          <a:prstGeom prst="flowChartMagnetic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i="1" dirty="0"/>
          </a:p>
          <a:p>
            <a:endParaRPr lang="en-US" i="1" dirty="0"/>
          </a:p>
          <a:p>
            <a:r>
              <a:rPr lang="en-US" sz="1800" i="1" dirty="0"/>
              <a:t>For the purpose of developing and monitoring the National Qualifications Framework, our agency sets up </a:t>
            </a:r>
            <a:r>
              <a:rPr lang="en-US" sz="1800" i="1" dirty="0">
                <a:solidFill>
                  <a:srgbClr val="FF0000"/>
                </a:solidFill>
              </a:rPr>
              <a:t>working groups comprised of representatives of educational institutions, representatives of the Ministry and its subordinate agencies. employers, field experts from different governmental and non-</a:t>
            </a:r>
            <a:r>
              <a:rPr lang="en-US" sz="1800" i="1" dirty="0"/>
              <a:t>governmental institutions.</a:t>
            </a:r>
            <a:endParaRPr lang="en-US" sz="1800" dirty="0"/>
          </a:p>
          <a:p>
            <a:br>
              <a:rPr lang="en-US" dirty="0"/>
            </a:br>
            <a:endParaRPr lang="en-US" dirty="0"/>
          </a:p>
        </p:txBody>
      </p:sp>
      <p:sp>
        <p:nvSpPr>
          <p:cNvPr id="13" name="Rutediagram: Magnetbånd 12">
            <a:extLst>
              <a:ext uri="{FF2B5EF4-FFF2-40B4-BE49-F238E27FC236}">
                <a16:creationId xmlns:a16="http://schemas.microsoft.com/office/drawing/2014/main" id="{BC7170AC-4055-4A8B-9F64-CDED58945E02}"/>
              </a:ext>
            </a:extLst>
          </p:cNvPr>
          <p:cNvSpPr/>
          <p:nvPr/>
        </p:nvSpPr>
        <p:spPr>
          <a:xfrm flipH="1">
            <a:off x="170471" y="1441839"/>
            <a:ext cx="6399478" cy="2820394"/>
          </a:xfrm>
          <a:prstGeom prst="flowChartMagnetic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800" i="1" dirty="0"/>
          </a:p>
          <a:p>
            <a:endParaRPr lang="en-US" sz="1800" i="1" dirty="0"/>
          </a:p>
          <a:p>
            <a:r>
              <a:rPr lang="en-US" sz="1800" i="1" dirty="0"/>
              <a:t>Representatives of the students, employers, unions, authorities were </a:t>
            </a:r>
            <a:r>
              <a:rPr lang="en-US" sz="1800" i="1" dirty="0">
                <a:solidFill>
                  <a:srgbClr val="FF0000"/>
                </a:solidFill>
              </a:rPr>
              <a:t>involved in the process of development </a:t>
            </a:r>
            <a:r>
              <a:rPr lang="en-US" sz="1800" i="1" dirty="0"/>
              <a:t>of QF. Now, their representatives are </a:t>
            </a:r>
            <a:r>
              <a:rPr lang="en-US" sz="1800" i="1" dirty="0">
                <a:solidFill>
                  <a:srgbClr val="FF0000"/>
                </a:solidFill>
              </a:rPr>
              <a:t>member of the Boards for trust and cooperation with public</a:t>
            </a:r>
            <a:r>
              <a:rPr lang="en-US" sz="1800" i="1" dirty="0"/>
              <a:t>, HE Quality Assurance Board, </a:t>
            </a:r>
            <a:r>
              <a:rPr lang="en-US" sz="1800" i="1" dirty="0">
                <a:solidFill>
                  <a:srgbClr val="FF0000"/>
                </a:solidFill>
              </a:rPr>
              <a:t>NQF Board who discuss learning outcomes </a:t>
            </a:r>
            <a:r>
              <a:rPr lang="en-US" sz="1800" i="1" dirty="0"/>
              <a:t>and study </a:t>
            </a:r>
            <a:r>
              <a:rPr lang="en-US" sz="1800" i="1" dirty="0" err="1"/>
              <a:t>programme</a:t>
            </a:r>
            <a:r>
              <a:rPr lang="en-US" sz="1800" i="1" dirty="0"/>
              <a:t> design</a:t>
            </a:r>
            <a:br>
              <a:rPr lang="en-US" dirty="0"/>
            </a:br>
            <a:endParaRPr lang="en-US" dirty="0"/>
          </a:p>
        </p:txBody>
      </p:sp>
      <p:sp>
        <p:nvSpPr>
          <p:cNvPr id="15" name="Rutediagram: Magnetbånd 14">
            <a:extLst>
              <a:ext uri="{FF2B5EF4-FFF2-40B4-BE49-F238E27FC236}">
                <a16:creationId xmlns:a16="http://schemas.microsoft.com/office/drawing/2014/main" id="{EC39C29F-EF7C-4B2A-8F3F-173A6A894737}"/>
              </a:ext>
            </a:extLst>
          </p:cNvPr>
          <p:cNvSpPr/>
          <p:nvPr/>
        </p:nvSpPr>
        <p:spPr>
          <a:xfrm>
            <a:off x="6661752" y="2881227"/>
            <a:ext cx="2114877" cy="1232616"/>
          </a:xfrm>
          <a:prstGeom prst="flowChartMagnetic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ktangel 5">
            <a:extLst>
              <a:ext uri="{FF2B5EF4-FFF2-40B4-BE49-F238E27FC236}">
                <a16:creationId xmlns:a16="http://schemas.microsoft.com/office/drawing/2014/main" id="{A3EAC8C2-BD9C-40C7-8CC0-8789D09B1D90}"/>
              </a:ext>
            </a:extLst>
          </p:cNvPr>
          <p:cNvSpPr/>
          <p:nvPr/>
        </p:nvSpPr>
        <p:spPr>
          <a:xfrm>
            <a:off x="6925887" y="3035870"/>
            <a:ext cx="19425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202124"/>
                </a:solidFill>
                <a:latin typeface="Roboto"/>
              </a:rPr>
              <a:t>consultation on changes in the law </a:t>
            </a:r>
            <a:endParaRPr lang="en-US" sz="1800" dirty="0"/>
          </a:p>
        </p:txBody>
      </p:sp>
      <p:sp>
        <p:nvSpPr>
          <p:cNvPr id="16" name="Rutediagram: Magnetbånd 15">
            <a:extLst>
              <a:ext uri="{FF2B5EF4-FFF2-40B4-BE49-F238E27FC236}">
                <a16:creationId xmlns:a16="http://schemas.microsoft.com/office/drawing/2014/main" id="{E0B15FF1-9585-40CB-8CBB-20D3E18D93EB}"/>
              </a:ext>
            </a:extLst>
          </p:cNvPr>
          <p:cNvSpPr/>
          <p:nvPr/>
        </p:nvSpPr>
        <p:spPr>
          <a:xfrm>
            <a:off x="6858651" y="4466836"/>
            <a:ext cx="2114877" cy="1232616"/>
          </a:xfrm>
          <a:prstGeom prst="flowChartMagneticTap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ktangel 16">
            <a:extLst>
              <a:ext uri="{FF2B5EF4-FFF2-40B4-BE49-F238E27FC236}">
                <a16:creationId xmlns:a16="http://schemas.microsoft.com/office/drawing/2014/main" id="{4E1E9336-341A-4556-9C3C-7A97B6B2EEEC}"/>
              </a:ext>
            </a:extLst>
          </p:cNvPr>
          <p:cNvSpPr/>
          <p:nvPr/>
        </p:nvSpPr>
        <p:spPr>
          <a:xfrm>
            <a:off x="7297047" y="4517117"/>
            <a:ext cx="20754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Trainings; projects; programs; WS, seminar,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070965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8"/>
          <p:cNvSpPr/>
          <p:nvPr/>
        </p:nvSpPr>
        <p:spPr>
          <a:xfrm>
            <a:off x="0" y="0"/>
            <a:ext cx="9144000" cy="13166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38"/>
          <p:cNvSpPr txBox="1">
            <a:spLocks noGrp="1"/>
          </p:cNvSpPr>
          <p:nvPr>
            <p:ph type="title"/>
          </p:nvPr>
        </p:nvSpPr>
        <p:spPr>
          <a:xfrm>
            <a:off x="245520" y="12522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Calibri"/>
              <a:buNone/>
            </a:pPr>
            <a:r>
              <a:rPr lang="es-ES" sz="4000" b="1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Your i</a:t>
            </a:r>
            <a:r>
              <a:rPr lang="es-ES" sz="40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deas for improving QFs</a:t>
            </a:r>
            <a:endParaRPr sz="2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1" name="Google Shape;321;p38" descr="ESU logo vector file.ep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719191" y="110287"/>
            <a:ext cx="1231153" cy="1104306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38"/>
          <p:cNvSpPr/>
          <p:nvPr/>
        </p:nvSpPr>
        <p:spPr>
          <a:xfrm>
            <a:off x="0" y="6052445"/>
            <a:ext cx="9144000" cy="8055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38"/>
          <p:cNvSpPr txBox="1"/>
          <p:nvPr/>
        </p:nvSpPr>
        <p:spPr>
          <a:xfrm>
            <a:off x="335155" y="6226196"/>
            <a:ext cx="8615189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Pladsholder til tekst 3">
            <a:extLst>
              <a:ext uri="{FF2B5EF4-FFF2-40B4-BE49-F238E27FC236}">
                <a16:creationId xmlns:a16="http://schemas.microsoft.com/office/drawing/2014/main" id="{47CA9BE5-7E77-4A1A-B870-9E9CDC816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13357"/>
            <a:ext cx="8229600" cy="4525963"/>
          </a:xfrm>
        </p:spPr>
        <p:txBody>
          <a:bodyPr/>
          <a:lstStyle/>
          <a:p>
            <a:r>
              <a:rPr lang="da-DK" sz="2800" dirty="0" err="1"/>
              <a:t>Improved</a:t>
            </a:r>
            <a:r>
              <a:rPr lang="da-DK" sz="2800" dirty="0"/>
              <a:t> </a:t>
            </a:r>
            <a:r>
              <a:rPr lang="da-DK" sz="2800" dirty="0" err="1"/>
              <a:t>communication</a:t>
            </a:r>
            <a:r>
              <a:rPr lang="da-DK" sz="2800" dirty="0"/>
              <a:t> of QF to stakeholders</a:t>
            </a:r>
          </a:p>
          <a:p>
            <a:r>
              <a:rPr lang="da-DK" sz="2800" dirty="0"/>
              <a:t>Training of </a:t>
            </a:r>
            <a:r>
              <a:rPr lang="da-DK" sz="2800" dirty="0" err="1"/>
              <a:t>staff</a:t>
            </a:r>
            <a:r>
              <a:rPr lang="da-DK" sz="2800" dirty="0"/>
              <a:t> on </a:t>
            </a:r>
            <a:r>
              <a:rPr lang="da-DK" sz="2800" dirty="0" err="1"/>
              <a:t>using</a:t>
            </a:r>
            <a:r>
              <a:rPr lang="da-DK" sz="2800" dirty="0"/>
              <a:t> QF for program </a:t>
            </a:r>
            <a:r>
              <a:rPr lang="da-DK" sz="2800" dirty="0" err="1"/>
              <a:t>development</a:t>
            </a:r>
            <a:r>
              <a:rPr lang="da-DK" sz="2800" dirty="0"/>
              <a:t> and for admission of non-</a:t>
            </a:r>
            <a:r>
              <a:rPr lang="da-DK" sz="2800" dirty="0" err="1"/>
              <a:t>traditional</a:t>
            </a:r>
            <a:r>
              <a:rPr lang="da-DK" sz="2800" dirty="0"/>
              <a:t> </a:t>
            </a:r>
            <a:r>
              <a:rPr lang="da-DK" sz="2800" dirty="0" err="1"/>
              <a:t>learners</a:t>
            </a:r>
            <a:endParaRPr lang="da-DK" sz="2800" dirty="0"/>
          </a:p>
          <a:p>
            <a:r>
              <a:rPr lang="da-DK" sz="2800" dirty="0" err="1"/>
              <a:t>Improved</a:t>
            </a:r>
            <a:r>
              <a:rPr lang="da-DK" sz="2800" dirty="0"/>
              <a:t> stakeholder </a:t>
            </a:r>
            <a:r>
              <a:rPr lang="da-DK" sz="2800" dirty="0" err="1"/>
              <a:t>involvement</a:t>
            </a:r>
            <a:r>
              <a:rPr lang="da-DK" sz="2800" dirty="0"/>
              <a:t> in </a:t>
            </a:r>
            <a:r>
              <a:rPr lang="da-DK" sz="2800" dirty="0" err="1"/>
              <a:t>development</a:t>
            </a:r>
            <a:r>
              <a:rPr lang="da-DK" sz="2800" dirty="0"/>
              <a:t> of QF</a:t>
            </a:r>
          </a:p>
          <a:p>
            <a:r>
              <a:rPr lang="da-DK" sz="2800" dirty="0"/>
              <a:t>More ”public </a:t>
            </a:r>
            <a:r>
              <a:rPr lang="da-DK" sz="2800" dirty="0" err="1"/>
              <a:t>friendly</a:t>
            </a:r>
            <a:r>
              <a:rPr lang="da-DK" sz="2800" dirty="0"/>
              <a:t>” </a:t>
            </a:r>
            <a:r>
              <a:rPr lang="da-DK" sz="2800" dirty="0" err="1"/>
              <a:t>formulation</a:t>
            </a:r>
            <a:r>
              <a:rPr lang="da-DK" sz="2800" dirty="0"/>
              <a:t> of learning </a:t>
            </a:r>
            <a:r>
              <a:rPr lang="da-DK" sz="2800" dirty="0" err="1"/>
              <a:t>outcomes</a:t>
            </a:r>
            <a:endParaRPr lang="da-DK" sz="2800" dirty="0"/>
          </a:p>
          <a:p>
            <a:pPr marL="139700" indent="0">
              <a:buNone/>
            </a:pPr>
            <a:endParaRPr lang="da-DK" sz="2800" dirty="0"/>
          </a:p>
        </p:txBody>
      </p:sp>
    </p:spTree>
    <p:extLst>
      <p:ext uri="{BB962C8B-B14F-4D97-AF65-F5344CB8AC3E}">
        <p14:creationId xmlns:p14="http://schemas.microsoft.com/office/powerpoint/2010/main" val="165735194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18664</TotalTime>
  <Words>546</Words>
  <Application>Microsoft Office PowerPoint</Application>
  <PresentationFormat>Skærmshow (4:3)</PresentationFormat>
  <Paragraphs>53</Paragraphs>
  <Slides>10</Slides>
  <Notes>10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5" baseType="lpstr">
      <vt:lpstr>Arial</vt:lpstr>
      <vt:lpstr>Calibri</vt:lpstr>
      <vt:lpstr>Roboto</vt:lpstr>
      <vt:lpstr>Verdana</vt:lpstr>
      <vt:lpstr>Tema de Office</vt:lpstr>
      <vt:lpstr>PowerPoint-præsentation</vt:lpstr>
      <vt:lpstr>Agenda</vt:lpstr>
      <vt:lpstr>Who are QFs serving?</vt:lpstr>
      <vt:lpstr>QF: What is it good for??</vt:lpstr>
      <vt:lpstr>What purpose can we make QF more useful for?</vt:lpstr>
      <vt:lpstr>Who can we make QF more useful for?</vt:lpstr>
      <vt:lpstr>How can we improve the use of QF?</vt:lpstr>
      <vt:lpstr>Stakeholder involvement</vt:lpstr>
      <vt:lpstr>Your ideas for improving QFs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Monika Skadborg</dc:creator>
  <cp:lastModifiedBy>Monika Skadborg</cp:lastModifiedBy>
  <cp:revision>137</cp:revision>
  <dcterms:modified xsi:type="dcterms:W3CDTF">2019-11-12T16:19:10Z</dcterms:modified>
</cp:coreProperties>
</file>