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312" r:id="rId6"/>
    <p:sldId id="311" r:id="rId7"/>
    <p:sldId id="290" r:id="rId8"/>
    <p:sldId id="314" r:id="rId9"/>
    <p:sldId id="271" r:id="rId10"/>
    <p:sldId id="292" r:id="rId11"/>
    <p:sldId id="285" r:id="rId12"/>
    <p:sldId id="313" r:id="rId13"/>
    <p:sldId id="294" r:id="rId14"/>
    <p:sldId id="273" r:id="rId15"/>
    <p:sldId id="315" r:id="rId16"/>
    <p:sldId id="319" r:id="rId17"/>
    <p:sldId id="316" r:id="rId18"/>
    <p:sldId id="320" r:id="rId19"/>
    <p:sldId id="317" r:id="rId20"/>
    <p:sldId id="318" r:id="rId21"/>
    <p:sldId id="266" r:id="rId22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5C5B"/>
    <a:srgbClr val="800000"/>
    <a:srgbClr val="59BEC0"/>
    <a:srgbClr val="88D0D2"/>
    <a:srgbClr val="C5E8E9"/>
    <a:srgbClr val="399597"/>
    <a:srgbClr val="FC30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Stijl, gemiddeld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30" autoAdjust="0"/>
    <p:restoredTop sz="94332" autoAdjust="0"/>
  </p:normalViewPr>
  <p:slideViewPr>
    <p:cSldViewPr snapToGrid="0" snapToObjects="1">
      <p:cViewPr varScale="1">
        <p:scale>
          <a:sx n="81" d="100"/>
          <a:sy n="81" d="100"/>
        </p:scale>
        <p:origin x="49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7" d="100"/>
        <a:sy n="47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80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6F503-BD8F-44C0-A04D-963BEDC67E08}" type="datetimeFigureOut">
              <a:rPr lang="nl-BE" smtClean="0"/>
              <a:t>17/11/2019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2E9A34-AB52-4705-AE54-0EB4D5D74681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096674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F6012A-F641-9746-9173-1D838373B862}" type="datetimeFigureOut">
              <a:rPr lang="nl-NL" smtClean="0"/>
              <a:t>17-11-2019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C094D5-BF79-0C47-BC0D-253DC921FC8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8330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6000" dirty="0"/>
              <a:t>Henri Ponds, </a:t>
            </a:r>
            <a:r>
              <a:rPr lang="en-GB" sz="6000" noProof="0" dirty="0"/>
              <a:t>involved</a:t>
            </a:r>
            <a:r>
              <a:rPr lang="nl-NL" sz="6000" dirty="0"/>
              <a:t> in </a:t>
            </a:r>
            <a:r>
              <a:rPr lang="de-LI" sz="6000" noProof="0" dirty="0"/>
              <a:t>external</a:t>
            </a:r>
            <a:r>
              <a:rPr lang="nl-NL" sz="6000" dirty="0"/>
              <a:t> </a:t>
            </a:r>
            <a:r>
              <a:rPr lang="en-GB" sz="6000" noProof="0" dirty="0"/>
              <a:t>quality</a:t>
            </a:r>
            <a:r>
              <a:rPr lang="nl-NL" sz="6000" dirty="0"/>
              <a:t> </a:t>
            </a:r>
            <a:r>
              <a:rPr lang="en-US" sz="6000" noProof="0" dirty="0"/>
              <a:t>assurance</a:t>
            </a:r>
            <a:r>
              <a:rPr lang="nl-NL" sz="6000" dirty="0"/>
              <a:t>, </a:t>
            </a:r>
            <a:r>
              <a:rPr lang="en-GB" sz="6000" noProof="0" dirty="0"/>
              <a:t>accreditation</a:t>
            </a:r>
            <a:r>
              <a:rPr lang="nl-NL" sz="6000" dirty="0"/>
              <a:t>, </a:t>
            </a:r>
            <a:r>
              <a:rPr lang="en-GB" sz="6000" noProof="0" dirty="0"/>
              <a:t>nationally</a:t>
            </a:r>
            <a:r>
              <a:rPr lang="nl-NL" sz="6000" dirty="0"/>
              <a:t> </a:t>
            </a:r>
            <a:r>
              <a:rPr lang="en-US" sz="6000" noProof="0" dirty="0"/>
              <a:t>and</a:t>
            </a:r>
            <a:r>
              <a:rPr lang="nl-NL" sz="6000" dirty="0"/>
              <a:t> </a:t>
            </a:r>
            <a:r>
              <a:rPr lang="en-GB" sz="6000" noProof="0" dirty="0"/>
              <a:t>occasionally</a:t>
            </a:r>
            <a:r>
              <a:rPr lang="nl-NL" sz="6000" dirty="0"/>
              <a:t> </a:t>
            </a:r>
            <a:r>
              <a:rPr lang="nl-NL" sz="6000" dirty="0" err="1"/>
              <a:t>internationally</a:t>
            </a:r>
            <a:r>
              <a:rPr lang="nl-NL" sz="6000" dirty="0"/>
              <a:t> </a:t>
            </a:r>
            <a:r>
              <a:rPr lang="nl-NL" sz="6000" dirty="0" err="1"/>
              <a:t>since</a:t>
            </a:r>
            <a:r>
              <a:rPr lang="nl-NL" sz="6000" dirty="0"/>
              <a:t> 2003 </a:t>
            </a:r>
            <a:r>
              <a:rPr lang="nl-NL" sz="6000" dirty="0" err="1"/>
              <a:t>and</a:t>
            </a:r>
            <a:r>
              <a:rPr lang="nl-NL" sz="6000" dirty="0"/>
              <a:t> </a:t>
            </a:r>
            <a:r>
              <a:rPr lang="nl-NL" sz="6000" dirty="0" err="1"/>
              <a:t>since</a:t>
            </a:r>
            <a:r>
              <a:rPr lang="nl-NL" sz="6000" dirty="0"/>
              <a:t> 2012 I </a:t>
            </a:r>
            <a:r>
              <a:rPr lang="nl-NL" sz="6000" dirty="0" err="1"/>
              <a:t>am</a:t>
            </a:r>
            <a:r>
              <a:rPr lang="nl-NL" sz="6000" dirty="0"/>
              <a:t> member of </a:t>
            </a:r>
            <a:r>
              <a:rPr lang="nl-NL" sz="6000" dirty="0" err="1"/>
              <a:t>the</a:t>
            </a:r>
            <a:r>
              <a:rPr lang="nl-NL" sz="6000" dirty="0"/>
              <a:t> Dutch body NCP NLQF </a:t>
            </a:r>
            <a:r>
              <a:rPr lang="nl-NL" sz="6000" dirty="0" err="1"/>
              <a:t>that</a:t>
            </a:r>
            <a:r>
              <a:rPr lang="nl-NL" sz="6000" dirty="0"/>
              <a:t> is </a:t>
            </a:r>
            <a:r>
              <a:rPr lang="nl-NL" sz="6000" dirty="0" err="1"/>
              <a:t>responsible</a:t>
            </a:r>
            <a:r>
              <a:rPr lang="nl-NL" sz="6000" dirty="0"/>
              <a:t> </a:t>
            </a:r>
            <a:r>
              <a:rPr lang="nl-NL" sz="6000" dirty="0" err="1"/>
              <a:t>the</a:t>
            </a:r>
            <a:r>
              <a:rPr lang="nl-NL" sz="6000" dirty="0"/>
              <a:t> </a:t>
            </a:r>
            <a:r>
              <a:rPr lang="nl-NL" sz="6000" dirty="0" err="1"/>
              <a:t>recognition</a:t>
            </a:r>
            <a:r>
              <a:rPr lang="nl-NL" sz="6000" dirty="0"/>
              <a:t> of non-</a:t>
            </a:r>
            <a:r>
              <a:rPr lang="nl-NL" sz="6000" dirty="0" err="1"/>
              <a:t>formel</a:t>
            </a:r>
            <a:r>
              <a:rPr lang="nl-NL" sz="6000" dirty="0"/>
              <a:t> </a:t>
            </a:r>
            <a:r>
              <a:rPr lang="nl-NL" sz="6000" dirty="0" err="1"/>
              <a:t>qualifications</a:t>
            </a:r>
            <a:r>
              <a:rPr lang="nl-NL" sz="6000" dirty="0"/>
              <a:t> in </a:t>
            </a:r>
            <a:r>
              <a:rPr lang="nl-NL" sz="6000" dirty="0" err="1"/>
              <a:t>our</a:t>
            </a:r>
            <a:r>
              <a:rPr lang="nl-NL" sz="6000" dirty="0"/>
              <a:t> </a:t>
            </a:r>
            <a:r>
              <a:rPr lang="nl-NL" sz="6000" dirty="0" err="1"/>
              <a:t>national</a:t>
            </a:r>
            <a:r>
              <a:rPr lang="nl-NL" sz="6000" dirty="0"/>
              <a:t> </a:t>
            </a:r>
            <a:r>
              <a:rPr lang="nl-NL" sz="6000" dirty="0" err="1"/>
              <a:t>framework</a:t>
            </a:r>
            <a:r>
              <a:rPr lang="nl-NL" sz="6000" dirty="0"/>
              <a:t>. </a:t>
            </a:r>
          </a:p>
          <a:p>
            <a:r>
              <a:rPr lang="nl-NL" sz="6000" dirty="0"/>
              <a:t>A 20 </a:t>
            </a:r>
            <a:r>
              <a:rPr lang="nl-NL" sz="6000" dirty="0" err="1"/>
              <a:t>years</a:t>
            </a:r>
            <a:r>
              <a:rPr lang="nl-NL" sz="6000" dirty="0"/>
              <a:t> </a:t>
            </a:r>
            <a:r>
              <a:rPr lang="nl-NL" sz="6000" dirty="0" err="1"/>
              <a:t>career</a:t>
            </a:r>
            <a:r>
              <a:rPr lang="nl-NL" sz="6000" dirty="0"/>
              <a:t> in </a:t>
            </a:r>
            <a:r>
              <a:rPr lang="nl-NL" sz="6000" dirty="0" err="1"/>
              <a:t>higher</a:t>
            </a:r>
            <a:r>
              <a:rPr lang="nl-NL" sz="6000" dirty="0"/>
              <a:t> </a:t>
            </a:r>
            <a:r>
              <a:rPr lang="nl-NL" sz="6000" dirty="0" err="1"/>
              <a:t>education</a:t>
            </a:r>
            <a:r>
              <a:rPr lang="nl-NL" sz="6000" dirty="0"/>
              <a:t> as a teacher </a:t>
            </a:r>
            <a:r>
              <a:rPr lang="nl-NL" sz="6000" dirty="0" err="1"/>
              <a:t>and</a:t>
            </a:r>
            <a:r>
              <a:rPr lang="nl-NL" sz="6000" dirty="0"/>
              <a:t> </a:t>
            </a:r>
            <a:r>
              <a:rPr lang="nl-NL" sz="6000" dirty="0" err="1"/>
              <a:t>programme</a:t>
            </a:r>
            <a:r>
              <a:rPr lang="nl-NL" sz="6000" dirty="0"/>
              <a:t> manager in </a:t>
            </a:r>
            <a:r>
              <a:rPr lang="nl-NL" sz="6000" dirty="0" err="1"/>
              <a:t>the</a:t>
            </a:r>
            <a:r>
              <a:rPr lang="nl-NL" sz="6000" dirty="0"/>
              <a:t> private </a:t>
            </a:r>
            <a:r>
              <a:rPr lang="nl-NL" sz="6000" dirty="0" err="1"/>
              <a:t>and</a:t>
            </a:r>
            <a:r>
              <a:rPr lang="nl-NL" sz="6000" dirty="0"/>
              <a:t> </a:t>
            </a:r>
            <a:r>
              <a:rPr lang="nl-NL" sz="6000" dirty="0" err="1"/>
              <a:t>funded</a:t>
            </a:r>
            <a:r>
              <a:rPr lang="nl-NL" sz="6000" dirty="0"/>
              <a:t> HE sector. A </a:t>
            </a:r>
            <a:r>
              <a:rPr lang="nl-NL" sz="6000" dirty="0" err="1"/>
              <a:t>study</a:t>
            </a:r>
            <a:r>
              <a:rPr lang="nl-NL" sz="6000" dirty="0"/>
              <a:t> background in </a:t>
            </a:r>
            <a:r>
              <a:rPr lang="nl-NL" sz="6000" dirty="0" err="1"/>
              <a:t>movement</a:t>
            </a:r>
            <a:r>
              <a:rPr lang="nl-NL" sz="6000" dirty="0"/>
              <a:t> </a:t>
            </a:r>
            <a:r>
              <a:rPr lang="nl-NL" sz="6000" dirty="0" err="1"/>
              <a:t>sciences</a:t>
            </a:r>
            <a:r>
              <a:rPr lang="nl-NL" sz="6000" dirty="0"/>
              <a:t>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094D5-BF79-0C47-BC0D-253DC921FC8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1878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094D5-BF79-0C47-BC0D-253DC921FC8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2625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GB" dirty="0"/>
              <a:t>NVAO established in 2005 as independent accreditation body and a cooperation between NL and FL to express the Bologna ambition of </a:t>
            </a:r>
            <a:r>
              <a:rPr lang="en-GB" dirty="0" err="1"/>
              <a:t>crossborder</a:t>
            </a:r>
            <a:r>
              <a:rPr lang="en-GB" dirty="0"/>
              <a:t> cooperation. NVAO operates independent from the ministry regarding its decisions about applications for accreditation from institutions. At NVAO work about 60 people. About 25 policy advisors / staff members.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CCF5F-3AAB-470C-9744-D56609A0BA91}" type="slidenum">
              <a:rPr lang="nl-NL" smtClean="0"/>
              <a:pPr>
                <a:defRPr/>
              </a:pPr>
              <a:t>3</a:t>
            </a:fld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87E4093F-88D1-4EDB-8822-76D3D1B2365D}" type="datetime1">
              <a:rPr lang="en-US" smtClean="0"/>
              <a:t>11/17/2019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nl-NL"/>
              <a:t>NVAO - in a nutshell</a:t>
            </a:r>
          </a:p>
        </p:txBody>
      </p:sp>
    </p:spTree>
    <p:extLst>
      <p:ext uri="{BB962C8B-B14F-4D97-AF65-F5344CB8AC3E}">
        <p14:creationId xmlns:p14="http://schemas.microsoft.com/office/powerpoint/2010/main" val="1011375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Bologna </a:t>
            </a:r>
            <a:r>
              <a:rPr lang="nl-NL" dirty="0" err="1"/>
              <a:t>process</a:t>
            </a:r>
            <a:r>
              <a:rPr lang="nl-NL" dirty="0"/>
              <a:t> </a:t>
            </a:r>
            <a:r>
              <a:rPr lang="nl-NL" dirty="0" err="1"/>
              <a:t>about</a:t>
            </a:r>
            <a:r>
              <a:rPr lang="nl-NL" dirty="0"/>
              <a:t> </a:t>
            </a:r>
            <a:r>
              <a:rPr lang="nl-NL" dirty="0" err="1"/>
              <a:t>formal</a:t>
            </a:r>
            <a:r>
              <a:rPr lang="nl-NL" dirty="0"/>
              <a:t> HE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not</a:t>
            </a:r>
            <a:r>
              <a:rPr lang="nl-NL" dirty="0"/>
              <a:t> </a:t>
            </a:r>
            <a:r>
              <a:rPr lang="nl-NL" dirty="0" err="1"/>
              <a:t>about</a:t>
            </a:r>
            <a:r>
              <a:rPr lang="nl-NL" dirty="0"/>
              <a:t> </a:t>
            </a:r>
            <a:r>
              <a:rPr lang="nl-NL" dirty="0" err="1"/>
              <a:t>all</a:t>
            </a:r>
            <a:r>
              <a:rPr lang="nl-NL" dirty="0"/>
              <a:t> </a:t>
            </a:r>
            <a:r>
              <a:rPr lang="nl-NL" dirty="0" err="1"/>
              <a:t>education</a:t>
            </a:r>
            <a:r>
              <a:rPr lang="nl-NL" dirty="0"/>
              <a:t> (</a:t>
            </a:r>
            <a:r>
              <a:rPr lang="nl-NL" dirty="0" err="1"/>
              <a:t>primary</a:t>
            </a:r>
            <a:r>
              <a:rPr lang="nl-NL" dirty="0"/>
              <a:t>, </a:t>
            </a:r>
            <a:r>
              <a:rPr lang="nl-NL" dirty="0" err="1"/>
              <a:t>secondary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vocational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non </a:t>
            </a:r>
            <a:r>
              <a:rPr lang="nl-NL" dirty="0" err="1"/>
              <a:t>formal</a:t>
            </a:r>
            <a:r>
              <a:rPr lang="nl-NL" dirty="0"/>
              <a:t>).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F822C-1B39-4FA7-872A-B4A2AFCEB803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86040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Statement of Ministers in 2007.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works</a:t>
            </a:r>
            <a:r>
              <a:rPr lang="nl-NL" dirty="0"/>
              <a:t>. In HE a lot is </a:t>
            </a:r>
            <a:r>
              <a:rPr lang="nl-NL" dirty="0" err="1"/>
              <a:t>done</a:t>
            </a:r>
            <a:r>
              <a:rPr lang="nl-NL" dirty="0"/>
              <a:t> </a:t>
            </a:r>
            <a:r>
              <a:rPr lang="nl-NL" dirty="0" err="1"/>
              <a:t>to</a:t>
            </a:r>
            <a:r>
              <a:rPr lang="nl-NL" dirty="0"/>
              <a:t> </a:t>
            </a:r>
            <a:r>
              <a:rPr lang="nl-NL" dirty="0" err="1"/>
              <a:t>achieve</a:t>
            </a:r>
            <a:r>
              <a:rPr lang="nl-NL" dirty="0"/>
              <a:t> </a:t>
            </a:r>
            <a:r>
              <a:rPr lang="nl-NL" dirty="0" err="1"/>
              <a:t>this</a:t>
            </a:r>
            <a:r>
              <a:rPr lang="nl-NL" dirty="0"/>
              <a:t> </a:t>
            </a:r>
            <a:r>
              <a:rPr lang="nl-NL" dirty="0" err="1"/>
              <a:t>objectives</a:t>
            </a:r>
            <a:r>
              <a:rPr lang="nl-NL" dirty="0"/>
              <a:t>. BAMA, ECTS, </a:t>
            </a:r>
            <a:r>
              <a:rPr lang="nl-NL" dirty="0" err="1"/>
              <a:t>Recognition</a:t>
            </a:r>
            <a:r>
              <a:rPr lang="nl-NL" dirty="0"/>
              <a:t> of </a:t>
            </a:r>
            <a:r>
              <a:rPr lang="nl-NL" dirty="0" err="1"/>
              <a:t>prioir</a:t>
            </a:r>
            <a:r>
              <a:rPr lang="nl-NL" dirty="0"/>
              <a:t> </a:t>
            </a:r>
            <a:r>
              <a:rPr lang="nl-NL" dirty="0" err="1"/>
              <a:t>learning</a:t>
            </a:r>
            <a:r>
              <a:rPr lang="nl-NL" dirty="0"/>
              <a:t>. </a:t>
            </a:r>
            <a:r>
              <a:rPr lang="nl-NL" dirty="0" err="1"/>
              <a:t>Emphasizing</a:t>
            </a:r>
            <a:r>
              <a:rPr lang="nl-NL" dirty="0"/>
              <a:t> </a:t>
            </a:r>
            <a:r>
              <a:rPr lang="nl-NL" dirty="0" err="1"/>
              <a:t>learning</a:t>
            </a:r>
            <a:r>
              <a:rPr lang="nl-NL" dirty="0"/>
              <a:t> </a:t>
            </a:r>
            <a:r>
              <a:rPr lang="nl-NL" dirty="0" err="1"/>
              <a:t>outcomes</a:t>
            </a:r>
            <a:r>
              <a:rPr lang="nl-NL" dirty="0"/>
              <a:t> </a:t>
            </a:r>
            <a:r>
              <a:rPr lang="nl-NL" dirty="0" err="1"/>
              <a:t>and</a:t>
            </a:r>
            <a:r>
              <a:rPr lang="nl-NL" dirty="0"/>
              <a:t> </a:t>
            </a:r>
            <a:r>
              <a:rPr lang="nl-NL" dirty="0" err="1"/>
              <a:t>stimulating</a:t>
            </a:r>
            <a:r>
              <a:rPr lang="nl-NL" dirty="0"/>
              <a:t> assessment of </a:t>
            </a:r>
            <a:r>
              <a:rPr lang="nl-NL" dirty="0" err="1"/>
              <a:t>indepedent</a:t>
            </a:r>
            <a:r>
              <a:rPr lang="nl-NL" dirty="0"/>
              <a:t> </a:t>
            </a:r>
            <a:r>
              <a:rPr lang="nl-NL" dirty="0" err="1"/>
              <a:t>learning</a:t>
            </a:r>
            <a:r>
              <a:rPr lang="nl-NL" dirty="0"/>
              <a:t> </a:t>
            </a:r>
            <a:r>
              <a:rPr lang="nl-NL" dirty="0" err="1"/>
              <a:t>pathways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F822C-1B39-4FA7-872A-B4A2AFCEB803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94052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The development of </a:t>
            </a:r>
            <a:r>
              <a:rPr lang="nl-NL" dirty="0" err="1"/>
              <a:t>the</a:t>
            </a:r>
            <a:r>
              <a:rPr lang="nl-NL" dirty="0"/>
              <a:t> EQF </a:t>
            </a:r>
            <a:r>
              <a:rPr lang="nl-NL" dirty="0" err="1"/>
              <a:t>and</a:t>
            </a:r>
            <a:r>
              <a:rPr lang="nl-NL" dirty="0"/>
              <a:t> NQF </a:t>
            </a:r>
            <a:r>
              <a:rPr lang="nl-NL" dirty="0" err="1"/>
              <a:t>Frameworks</a:t>
            </a:r>
            <a:r>
              <a:rPr lang="nl-NL" dirty="0"/>
              <a:t> went parallel </a:t>
            </a:r>
            <a:r>
              <a:rPr lang="nl-NL" dirty="0" err="1"/>
              <a:t>with</a:t>
            </a:r>
            <a:r>
              <a:rPr lang="nl-NL" dirty="0"/>
              <a:t> </a:t>
            </a:r>
            <a:r>
              <a:rPr lang="nl-NL" dirty="0" err="1"/>
              <a:t>the</a:t>
            </a:r>
            <a:r>
              <a:rPr lang="nl-NL" dirty="0"/>
              <a:t> </a:t>
            </a:r>
            <a:r>
              <a:rPr lang="nl-NL" dirty="0" err="1"/>
              <a:t>three</a:t>
            </a:r>
            <a:r>
              <a:rPr lang="nl-NL" dirty="0"/>
              <a:t> </a:t>
            </a:r>
            <a:r>
              <a:rPr lang="nl-NL" dirty="0" err="1"/>
              <a:t>cycle</a:t>
            </a:r>
            <a:r>
              <a:rPr lang="nl-NL" dirty="0"/>
              <a:t> model in HE. The last </a:t>
            </a:r>
            <a:r>
              <a:rPr lang="nl-NL" dirty="0" err="1"/>
              <a:t>one</a:t>
            </a:r>
            <a:r>
              <a:rPr lang="nl-NL" dirty="0"/>
              <a:t> </a:t>
            </a:r>
            <a:r>
              <a:rPr lang="nl-NL" dirty="0" err="1"/>
              <a:t>started</a:t>
            </a:r>
            <a:r>
              <a:rPr lang="nl-NL" dirty="0"/>
              <a:t> </a:t>
            </a:r>
            <a:r>
              <a:rPr lang="nl-NL" dirty="0" err="1"/>
              <a:t>earlier</a:t>
            </a:r>
            <a:r>
              <a:rPr lang="nl-NL" dirty="0"/>
              <a:t>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7C094D5-BF79-0C47-BC0D-253DC921FC8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90209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AF822C-1B39-4FA7-872A-B4A2AFCEB803}" type="slidenum">
              <a:rPr lang="nl-NL" smtClean="0"/>
              <a:pPr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3969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/>
              <a:t>Klik om de titelstijl van het model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70274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B93BB-2AC5-46FC-92B1-2B828F3F82E3}" type="datetime1">
              <a:rPr lang="nl-NL" smtClean="0"/>
              <a:t>17-11-2019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5630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569030B-4F41-4A8D-B802-BBDE6BEE2B84}" type="datetime1">
              <a:rPr lang="nl-NL" smtClean="0"/>
              <a:t>17-11-2019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2387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C9472D8-8541-4575-AC33-C8638A2751E4}" type="datetime1">
              <a:rPr lang="nl-NL" smtClean="0"/>
              <a:t>17-11-2019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4462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/>
              <a:t>Klik om de tekststijl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71F83DF-B1C5-491E-BD4F-B696C79A5DD1}" type="datetime1">
              <a:rPr lang="nl-NL" smtClean="0"/>
              <a:t>17-11-2019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1358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3164E4A-2D98-418F-B8AC-0BFB6C447301}" type="datetime1">
              <a:rPr lang="nl-NL" smtClean="0"/>
              <a:t>17-11-2019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768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Klik om de tekststijl van het model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BE"/>
              <a:t>Klik om de tekststijl van het model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A54B936-FC91-484C-99BA-A35D78327231}" type="datetime1">
              <a:rPr lang="nl-NL" smtClean="0"/>
              <a:t>17-11-2019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11318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9BF6C3B-69F8-4332-83B4-B382DB6C202D}" type="datetime1">
              <a:rPr lang="nl-NL" smtClean="0"/>
              <a:t>17-11-2019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2658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8CDFD15-D2AF-430B-9E47-6E6F447AAF3F}" type="datetime1">
              <a:rPr lang="nl-NL" smtClean="0"/>
              <a:t>17-11-2019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3263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E5DB9AF-0809-4870-9AA0-C5536B6C07DA}" type="datetime1">
              <a:rPr lang="nl-NL" smtClean="0"/>
              <a:t>17-11-2019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2430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BE"/>
              <a:t>Klik om de tekststijl van het model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CD50C8-D5B0-4736-A148-9F1119027A95}" type="datetime1">
              <a:rPr lang="nl-NL" smtClean="0"/>
              <a:t>17-11-2019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4D6D91-A371-144C-9CDA-E6685138645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1520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BE"/>
              <a:t>Titelstijl van model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/>
              <a:t>Klik om de tekststijl van het model te bewerken</a:t>
            </a:r>
          </a:p>
          <a:p>
            <a:pPr lvl="1"/>
            <a:r>
              <a:rPr lang="nl-BE"/>
              <a:t>Tweede niveau</a:t>
            </a:r>
          </a:p>
          <a:p>
            <a:pPr lvl="2"/>
            <a:r>
              <a:rPr lang="nl-BE"/>
              <a:t>Derde niveau</a:t>
            </a:r>
          </a:p>
          <a:p>
            <a:pPr lvl="3"/>
            <a:r>
              <a:rPr lang="nl-BE"/>
              <a:t>Vierde niveau</a:t>
            </a:r>
          </a:p>
          <a:p>
            <a:pPr lvl="4"/>
            <a:r>
              <a:rPr lang="nl-BE"/>
              <a:t>Vijfde niveau</a:t>
            </a:r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29" y="6159648"/>
            <a:ext cx="1097665" cy="51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15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f.nl/files/2019-06/Whitepaper-on-open-badges-en-micro-credentials.pdf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2664823" y="2017337"/>
            <a:ext cx="6377577" cy="1074655"/>
          </a:xfrm>
        </p:spPr>
        <p:txBody>
          <a:bodyPr>
            <a:noAutofit/>
          </a:bodyPr>
          <a:lstStyle/>
          <a:p>
            <a:pPr algn="l"/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Peer Learning Activity – ESU</a:t>
            </a:r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r>
              <a:rPr lang="en-US" sz="24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The  meaning of qualification frameworks in higher education</a:t>
            </a:r>
            <a:br>
              <a:rPr lang="en-US" sz="360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</a:br>
            <a:r>
              <a:rPr lang="en-US" sz="3600" dirty="0"/>
              <a:t>	</a:t>
            </a:r>
            <a:endParaRPr lang="nl-NL" sz="4800" dirty="0">
              <a:solidFill>
                <a:schemeClr val="bg1"/>
              </a:solidFill>
            </a:endParaRPr>
          </a:p>
        </p:txBody>
      </p:sp>
      <p:sp>
        <p:nvSpPr>
          <p:cNvPr id="5" name="Subtitel 2"/>
          <p:cNvSpPr>
            <a:spLocks noGrp="1"/>
          </p:cNvSpPr>
          <p:nvPr>
            <p:ph type="subTitle" idx="1"/>
          </p:nvPr>
        </p:nvSpPr>
        <p:spPr>
          <a:xfrm>
            <a:off x="2664823" y="3987538"/>
            <a:ext cx="5691777" cy="1555423"/>
          </a:xfrm>
        </p:spPr>
        <p:txBody>
          <a:bodyPr>
            <a:normAutofit/>
          </a:bodyPr>
          <a:lstStyle/>
          <a:p>
            <a:pPr algn="l"/>
            <a:endParaRPr lang="en-US" sz="1800" dirty="0">
              <a:solidFill>
                <a:srgbClr val="FFFFFF"/>
              </a:solidFill>
            </a:endParaRPr>
          </a:p>
          <a:p>
            <a:pPr algn="l"/>
            <a:r>
              <a:rPr lang="en-US" sz="1800" dirty="0">
                <a:solidFill>
                  <a:srgbClr val="FFFFFF"/>
                </a:solidFill>
              </a:rPr>
              <a:t>Drs. Henri Ponds - NVAO</a:t>
            </a:r>
          </a:p>
          <a:p>
            <a:pPr algn="l"/>
            <a:r>
              <a:rPr lang="en-US" sz="1800" dirty="0">
                <a:solidFill>
                  <a:srgbClr val="FFFFFF"/>
                </a:solidFill>
              </a:rPr>
              <a:t>Brussels – November 18, 2019</a:t>
            </a:r>
            <a:endParaRPr lang="nl-NL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461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412" name="Tijdelijke aanduiding voor dianummer 3"/>
          <p:cNvSpPr>
            <a:spLocks noGrp="1"/>
          </p:cNvSpPr>
          <p:nvPr>
            <p:ph type="sldNum" sz="quarter" idx="4294967295"/>
          </p:nvPr>
        </p:nvSpPr>
        <p:spPr>
          <a:xfrm>
            <a:off x="8077200" y="6248400"/>
            <a:ext cx="533400" cy="457200"/>
          </a:xfrm>
          <a:prstGeom prst="rect">
            <a:avLst/>
          </a:prstGeom>
          <a:noFill/>
        </p:spPr>
        <p:txBody>
          <a:bodyPr/>
          <a:lstStyle/>
          <a:p>
            <a:fld id="{81F2BF99-E938-433C-BEC5-88B84027E69F}" type="slidenum">
              <a:rPr lang="nl-NL" smtClean="0"/>
              <a:pPr/>
              <a:t>10</a:t>
            </a:fld>
            <a:endParaRPr lang="nl-NL"/>
          </a:p>
        </p:txBody>
      </p:sp>
      <p:pic>
        <p:nvPicPr>
          <p:cNvPr id="17413" name="Afbeelding 4" descr="NQF_Flemish_Annex_Report_of_the_verification_committee[1]_Pagina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1"/>
            <a:ext cx="972107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76602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Overall </a:t>
            </a:r>
            <a:r>
              <a:rPr lang="nl-NL" sz="3600" dirty="0" err="1">
                <a:solidFill>
                  <a:srgbClr val="EB5C5B"/>
                </a:solidFill>
              </a:rPr>
              <a:t>progress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NQFs</a:t>
            </a:r>
            <a:r>
              <a:rPr lang="nl-NL" sz="3600" dirty="0">
                <a:solidFill>
                  <a:srgbClr val="EB5C5B"/>
                </a:solidFill>
              </a:rPr>
              <a:t> (2017, </a:t>
            </a:r>
            <a:r>
              <a:rPr lang="nl-NL" sz="3600" dirty="0" err="1">
                <a:solidFill>
                  <a:srgbClr val="EB5C5B"/>
                </a:solidFill>
              </a:rPr>
              <a:t>Cedefop</a:t>
            </a:r>
            <a:r>
              <a:rPr lang="nl-NL" sz="3600" dirty="0">
                <a:solidFill>
                  <a:srgbClr val="EB5C5B"/>
                </a:solidFill>
              </a:rPr>
              <a:t>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nl-NL" sz="2600" b="1" dirty="0"/>
              <a:t>35</a:t>
            </a:r>
            <a:r>
              <a:rPr lang="nl-NL" sz="2600" dirty="0"/>
              <a:t> </a:t>
            </a:r>
            <a:r>
              <a:rPr lang="nl-NL" sz="2600" b="1" dirty="0" err="1"/>
              <a:t>countries</a:t>
            </a:r>
            <a:r>
              <a:rPr lang="nl-NL" sz="2600" dirty="0"/>
              <a:t> have </a:t>
            </a:r>
            <a:r>
              <a:rPr lang="nl-NL" sz="2600" b="1" dirty="0" err="1"/>
              <a:t>officially</a:t>
            </a:r>
            <a:r>
              <a:rPr lang="nl-NL" sz="2600" b="1" dirty="0"/>
              <a:t> </a:t>
            </a:r>
            <a:r>
              <a:rPr lang="nl-NL" sz="2600" b="1" dirty="0" err="1"/>
              <a:t>established</a:t>
            </a:r>
            <a:r>
              <a:rPr lang="nl-NL" sz="2600" b="1" dirty="0"/>
              <a:t> or </a:t>
            </a:r>
            <a:r>
              <a:rPr lang="nl-NL" sz="2600" b="1" dirty="0" err="1"/>
              <a:t>formally</a:t>
            </a:r>
            <a:r>
              <a:rPr lang="nl-NL" sz="2600" b="1" dirty="0"/>
              <a:t> </a:t>
            </a:r>
            <a:r>
              <a:rPr lang="nl-NL" sz="2600" b="1" dirty="0" err="1"/>
              <a:t>adopted</a:t>
            </a:r>
            <a:r>
              <a:rPr lang="nl-NL" sz="2600" b="1" dirty="0"/>
              <a:t> </a:t>
            </a:r>
            <a:r>
              <a:rPr lang="nl-NL" sz="2600" dirty="0" err="1"/>
              <a:t>their</a:t>
            </a:r>
            <a:r>
              <a:rPr lang="nl-NL" sz="2600" dirty="0"/>
              <a:t> </a:t>
            </a:r>
            <a:r>
              <a:rPr lang="nl-NL" sz="2600" dirty="0" err="1"/>
              <a:t>national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</a:t>
            </a:r>
            <a:r>
              <a:rPr lang="nl-NL" sz="2600" dirty="0" err="1"/>
              <a:t>frameworks</a:t>
            </a:r>
            <a:r>
              <a:rPr lang="nl-NL" sz="2600" dirty="0"/>
              <a:t> (</a:t>
            </a:r>
            <a:r>
              <a:rPr lang="nl-NL" sz="2600" dirty="0" err="1"/>
              <a:t>NQFs</a:t>
            </a:r>
            <a:r>
              <a:rPr lang="nl-NL" sz="2600" dirty="0"/>
              <a:t>); 4 </a:t>
            </a:r>
            <a:r>
              <a:rPr lang="nl-NL" sz="2600" b="1" dirty="0" err="1"/>
              <a:t>countries</a:t>
            </a:r>
            <a:r>
              <a:rPr lang="nl-NL" sz="2600" dirty="0"/>
              <a:t> are </a:t>
            </a:r>
            <a:r>
              <a:rPr lang="nl-NL" sz="2600" dirty="0" err="1"/>
              <a:t>still</a:t>
            </a:r>
            <a:r>
              <a:rPr lang="nl-NL" sz="2600" dirty="0"/>
              <a:t> </a:t>
            </a:r>
            <a:r>
              <a:rPr lang="nl-NL" sz="2600" dirty="0" err="1"/>
              <a:t>working</a:t>
            </a:r>
            <a:r>
              <a:rPr lang="nl-NL" sz="2600" dirty="0"/>
              <a:t> on </a:t>
            </a:r>
            <a:r>
              <a:rPr lang="nl-NL" sz="2600" dirty="0" err="1"/>
              <a:t>the</a:t>
            </a:r>
            <a:r>
              <a:rPr lang="nl-NL" sz="2600" dirty="0"/>
              <a:t> design </a:t>
            </a:r>
            <a:r>
              <a:rPr lang="nl-NL" sz="2600" dirty="0" err="1"/>
              <a:t>and</a:t>
            </a:r>
            <a:r>
              <a:rPr lang="nl-NL" sz="2600" dirty="0"/>
              <a:t>/or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formal</a:t>
            </a:r>
            <a:r>
              <a:rPr lang="nl-NL" sz="2600" dirty="0"/>
              <a:t> adoption of </a:t>
            </a:r>
            <a:r>
              <a:rPr lang="nl-NL" sz="2600" dirty="0" err="1"/>
              <a:t>their</a:t>
            </a:r>
            <a:r>
              <a:rPr lang="nl-NL" sz="2600" dirty="0"/>
              <a:t> </a:t>
            </a:r>
            <a:r>
              <a:rPr lang="nl-NL" sz="2600" dirty="0" err="1"/>
              <a:t>NQFs</a:t>
            </a:r>
            <a:r>
              <a:rPr lang="nl-NL" sz="2600" dirty="0"/>
              <a:t>;</a:t>
            </a:r>
          </a:p>
          <a:p>
            <a:r>
              <a:rPr lang="nl-NL" sz="2600" b="1" dirty="0" err="1"/>
              <a:t>Cedefop</a:t>
            </a:r>
            <a:r>
              <a:rPr lang="nl-NL" sz="2600" b="1" dirty="0"/>
              <a:t> </a:t>
            </a:r>
            <a:r>
              <a:rPr lang="nl-NL" sz="2600" b="1" dirty="0" err="1"/>
              <a:t>considers</a:t>
            </a:r>
            <a:r>
              <a:rPr lang="nl-NL" sz="2600" b="1" dirty="0"/>
              <a:t> 21 </a:t>
            </a:r>
            <a:r>
              <a:rPr lang="nl-NL" sz="2600" b="1" dirty="0" err="1"/>
              <a:t>NQFs</a:t>
            </a:r>
            <a:r>
              <a:rPr lang="nl-NL" sz="2600" b="1" dirty="0"/>
              <a:t> </a:t>
            </a:r>
            <a:r>
              <a:rPr lang="nl-NL" sz="2600" b="1" dirty="0" err="1"/>
              <a:t>to</a:t>
            </a:r>
            <a:r>
              <a:rPr lang="nl-NL" sz="2600" b="1" dirty="0"/>
              <a:t> have </a:t>
            </a:r>
            <a:r>
              <a:rPr lang="nl-NL" sz="2600" b="1" dirty="0" err="1"/>
              <a:t>reached</a:t>
            </a:r>
            <a:r>
              <a:rPr lang="nl-NL" sz="2600" b="1" dirty="0"/>
              <a:t> </a:t>
            </a:r>
            <a:r>
              <a:rPr lang="nl-NL" sz="2600" b="1" dirty="0" err="1"/>
              <a:t>operational</a:t>
            </a:r>
            <a:r>
              <a:rPr lang="nl-NL" sz="2600" b="1" dirty="0"/>
              <a:t> status; </a:t>
            </a:r>
            <a:r>
              <a:rPr lang="nl-NL" sz="2600" dirty="0"/>
              <a:t>Austria, </a:t>
            </a:r>
            <a:r>
              <a:rPr lang="nl-NL" sz="2600" dirty="0">
                <a:solidFill>
                  <a:srgbClr val="FF0000"/>
                </a:solidFill>
              </a:rPr>
              <a:t>Belgium (FL), </a:t>
            </a:r>
            <a:r>
              <a:rPr lang="nl-NL" sz="2600" dirty="0" err="1"/>
              <a:t>Czech</a:t>
            </a:r>
            <a:r>
              <a:rPr lang="nl-NL" sz="2600" dirty="0"/>
              <a:t> </a:t>
            </a:r>
            <a:r>
              <a:rPr lang="nl-NL" sz="2600" dirty="0" err="1"/>
              <a:t>Republic</a:t>
            </a:r>
            <a:r>
              <a:rPr lang="nl-NL" sz="2600" dirty="0"/>
              <a:t> (</a:t>
            </a:r>
            <a:r>
              <a:rPr lang="nl-NL" sz="2600" dirty="0" err="1"/>
              <a:t>partial</a:t>
            </a:r>
            <a:r>
              <a:rPr lang="nl-NL" sz="2600" dirty="0"/>
              <a:t> </a:t>
            </a:r>
            <a:r>
              <a:rPr lang="nl-NL" sz="2600" dirty="0" err="1"/>
              <a:t>framework</a:t>
            </a:r>
            <a:r>
              <a:rPr lang="nl-NL" sz="2600" dirty="0"/>
              <a:t> </a:t>
            </a:r>
            <a:r>
              <a:rPr lang="nl-NL" sz="2600" dirty="0" err="1"/>
              <a:t>for</a:t>
            </a:r>
            <a:r>
              <a:rPr lang="nl-NL" sz="2600" dirty="0"/>
              <a:t> </a:t>
            </a:r>
            <a:r>
              <a:rPr lang="nl-NL" sz="2600" dirty="0" err="1"/>
              <a:t>vocational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- NSK), Denmark, Estonia, Finland, France, Germany, Ireland, Latvia, Lithuania, Liechtenstein, Luxembourg, Malta,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>
                <a:solidFill>
                  <a:srgbClr val="FF0000"/>
                </a:solidFill>
              </a:rPr>
              <a:t>Netherlands</a:t>
            </a:r>
            <a:r>
              <a:rPr lang="nl-NL" sz="2600" dirty="0"/>
              <a:t>, Norway, Portugal, Slovenia, Sweden, Switzerland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UK.</a:t>
            </a:r>
          </a:p>
          <a:p>
            <a:r>
              <a:rPr lang="nl-NL" sz="2600" b="1" dirty="0"/>
              <a:t>35 </a:t>
            </a:r>
            <a:r>
              <a:rPr lang="nl-NL" sz="2600" b="1" dirty="0" err="1"/>
              <a:t>countries</a:t>
            </a:r>
            <a:r>
              <a:rPr lang="nl-NL" sz="2600" b="1" dirty="0"/>
              <a:t> are </a:t>
            </a:r>
            <a:r>
              <a:rPr lang="nl-NL" sz="2600" b="1" dirty="0" err="1"/>
              <a:t>working</a:t>
            </a:r>
            <a:r>
              <a:rPr lang="nl-NL" sz="2600" b="1" dirty="0"/>
              <a:t> </a:t>
            </a:r>
            <a:r>
              <a:rPr lang="nl-NL" sz="2600" b="1" dirty="0" err="1"/>
              <a:t>towards</a:t>
            </a:r>
            <a:r>
              <a:rPr lang="nl-NL" sz="2600" b="1" dirty="0"/>
              <a:t> </a:t>
            </a:r>
            <a:r>
              <a:rPr lang="nl-NL" sz="2600" b="1" dirty="0" err="1">
                <a:highlight>
                  <a:srgbClr val="FFFF00"/>
                </a:highlight>
              </a:rPr>
              <a:t>comprehensive</a:t>
            </a:r>
            <a:r>
              <a:rPr lang="nl-NL" sz="2600" b="1" dirty="0">
                <a:highlight>
                  <a:srgbClr val="FFFF00"/>
                </a:highlight>
              </a:rPr>
              <a:t> </a:t>
            </a:r>
            <a:r>
              <a:rPr lang="nl-NL" sz="2600" b="1" dirty="0" err="1">
                <a:highlight>
                  <a:srgbClr val="FFFF00"/>
                </a:highlight>
              </a:rPr>
              <a:t>NQFs</a:t>
            </a:r>
            <a:r>
              <a:rPr lang="nl-NL" sz="2600" b="1" dirty="0">
                <a:highlight>
                  <a:srgbClr val="FFFF00"/>
                </a:highlight>
              </a:rPr>
              <a:t> </a:t>
            </a:r>
            <a:r>
              <a:rPr lang="nl-NL" sz="2600" dirty="0" err="1">
                <a:highlight>
                  <a:srgbClr val="FFFF00"/>
                </a:highlight>
              </a:rPr>
              <a:t>covering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all</a:t>
            </a:r>
            <a:r>
              <a:rPr lang="nl-NL" sz="2600" dirty="0">
                <a:highlight>
                  <a:srgbClr val="FFFF00"/>
                </a:highlight>
              </a:rPr>
              <a:t> types </a:t>
            </a:r>
            <a:r>
              <a:rPr lang="nl-NL" sz="2600" dirty="0" err="1">
                <a:highlight>
                  <a:srgbClr val="FFFF00"/>
                </a:highlight>
              </a:rPr>
              <a:t>and</a:t>
            </a:r>
            <a:r>
              <a:rPr lang="nl-NL" sz="2600" dirty="0">
                <a:highlight>
                  <a:srgbClr val="FFFF00"/>
                </a:highlight>
              </a:rPr>
              <a:t> levels of </a:t>
            </a:r>
            <a:r>
              <a:rPr lang="nl-NL" sz="2600" dirty="0" err="1">
                <a:highlight>
                  <a:srgbClr val="FFFF00"/>
                </a:highlight>
              </a:rPr>
              <a:t>qualification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from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formal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education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and</a:t>
            </a:r>
            <a:r>
              <a:rPr lang="nl-NL" sz="2600" dirty="0">
                <a:highlight>
                  <a:srgbClr val="FFFF00"/>
                </a:highlight>
              </a:rPr>
              <a:t> training (VET, HE, </a:t>
            </a:r>
            <a:r>
              <a:rPr lang="nl-NL" sz="2600" dirty="0" err="1">
                <a:highlight>
                  <a:srgbClr val="FFFF00"/>
                </a:highlight>
              </a:rPr>
              <a:t>general</a:t>
            </a:r>
            <a:r>
              <a:rPr lang="nl-NL" sz="2600" dirty="0">
                <a:highlight>
                  <a:srgbClr val="FFFF00"/>
                </a:highlight>
              </a:rPr>
              <a:t> </a:t>
            </a:r>
            <a:r>
              <a:rPr lang="nl-NL" sz="2600" dirty="0" err="1">
                <a:highlight>
                  <a:srgbClr val="FFFF00"/>
                </a:highlight>
              </a:rPr>
              <a:t>education</a:t>
            </a:r>
            <a:r>
              <a:rPr lang="nl-NL" sz="2600" dirty="0"/>
              <a:t>);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increasingly</a:t>
            </a:r>
            <a:r>
              <a:rPr lang="nl-NL" sz="2600" dirty="0"/>
              <a:t> opening </a:t>
            </a:r>
            <a:r>
              <a:rPr lang="nl-NL" sz="2600" dirty="0" err="1"/>
              <a:t>towards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</a:t>
            </a:r>
            <a:r>
              <a:rPr lang="nl-NL" sz="2600" dirty="0" err="1"/>
              <a:t>awarded</a:t>
            </a:r>
            <a:r>
              <a:rPr lang="nl-NL" sz="2600" dirty="0"/>
              <a:t> </a:t>
            </a:r>
            <a:r>
              <a:rPr lang="nl-NL" sz="2600" dirty="0" err="1"/>
              <a:t>outside</a:t>
            </a:r>
            <a:r>
              <a:rPr lang="nl-NL" sz="2600" dirty="0"/>
              <a:t> 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education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training (e.g. Austria, </a:t>
            </a:r>
            <a:r>
              <a:rPr lang="nl-NL" sz="2600" dirty="0">
                <a:solidFill>
                  <a:srgbClr val="FF0000"/>
                </a:solidFill>
              </a:rPr>
              <a:t>Netherlands</a:t>
            </a:r>
            <a:r>
              <a:rPr lang="nl-NL" sz="2600" dirty="0"/>
              <a:t>, Poland, Slovenia, Sweden)  </a:t>
            </a:r>
          </a:p>
          <a:p>
            <a:r>
              <a:rPr lang="nl-NL" sz="2600" b="1" dirty="0"/>
              <a:t>35 </a:t>
            </a:r>
            <a:r>
              <a:rPr lang="nl-NL" sz="2600" b="1" dirty="0" err="1"/>
              <a:t>countries</a:t>
            </a:r>
            <a:r>
              <a:rPr lang="nl-NL" sz="2600" b="1" dirty="0"/>
              <a:t> had </a:t>
            </a:r>
            <a:r>
              <a:rPr lang="nl-NL" sz="2600" b="1" dirty="0" err="1"/>
              <a:t>formally</a:t>
            </a:r>
            <a:r>
              <a:rPr lang="nl-NL" sz="2600" b="1" dirty="0"/>
              <a:t> </a:t>
            </a:r>
            <a:r>
              <a:rPr lang="nl-NL" sz="2600" b="1" dirty="0" err="1"/>
              <a:t>linked</a:t>
            </a:r>
            <a:r>
              <a:rPr lang="nl-NL" sz="2600" dirty="0"/>
              <a:t> (‘</a:t>
            </a:r>
            <a:r>
              <a:rPr lang="nl-NL" sz="2600" dirty="0" err="1"/>
              <a:t>referenced</a:t>
            </a:r>
            <a:r>
              <a:rPr lang="nl-NL" sz="2600" dirty="0"/>
              <a:t>’)</a:t>
            </a:r>
            <a:r>
              <a:rPr lang="nl-NL" sz="2600" b="1" dirty="0"/>
              <a:t> </a:t>
            </a:r>
            <a:r>
              <a:rPr lang="nl-NL" sz="2600" b="1" dirty="0" err="1"/>
              <a:t>their</a:t>
            </a:r>
            <a:r>
              <a:rPr lang="nl-NL" sz="2600" b="1" dirty="0"/>
              <a:t> </a:t>
            </a:r>
            <a:r>
              <a:rPr lang="nl-NL" sz="2600" b="1" dirty="0" err="1"/>
              <a:t>national</a:t>
            </a:r>
            <a:r>
              <a:rPr lang="nl-NL" sz="2600" b="1" dirty="0"/>
              <a:t> </a:t>
            </a:r>
            <a:r>
              <a:rPr lang="nl-NL" sz="2600" b="1" dirty="0" err="1"/>
              <a:t>qualifications</a:t>
            </a:r>
            <a:r>
              <a:rPr lang="nl-NL" sz="2600" b="1" dirty="0"/>
              <a:t> </a:t>
            </a:r>
            <a:r>
              <a:rPr lang="nl-NL" sz="2600" b="1" dirty="0" err="1"/>
              <a:t>frameworks</a:t>
            </a:r>
            <a:r>
              <a:rPr lang="nl-NL" sz="2600" b="1" dirty="0"/>
              <a:t> </a:t>
            </a:r>
            <a:r>
              <a:rPr lang="nl-NL" sz="2600" b="1" dirty="0" err="1"/>
              <a:t>to</a:t>
            </a:r>
            <a:r>
              <a:rPr lang="nl-NL" sz="2600" b="1" dirty="0"/>
              <a:t> </a:t>
            </a:r>
            <a:r>
              <a:rPr lang="nl-NL" sz="2600" b="1" dirty="0" err="1"/>
              <a:t>the</a:t>
            </a:r>
            <a:r>
              <a:rPr lang="nl-NL" sz="2600" b="1" dirty="0"/>
              <a:t> EQF</a:t>
            </a:r>
            <a:r>
              <a:rPr lang="nl-NL" sz="2600" dirty="0"/>
              <a:t>: Austria, </a:t>
            </a:r>
            <a:r>
              <a:rPr lang="nl-NL" sz="2600" dirty="0">
                <a:solidFill>
                  <a:srgbClr val="FF0000"/>
                </a:solidFill>
              </a:rPr>
              <a:t>Belgium (</a:t>
            </a:r>
            <a:r>
              <a:rPr lang="nl-NL" sz="2600" dirty="0" err="1">
                <a:solidFill>
                  <a:srgbClr val="FF0000"/>
                </a:solidFill>
              </a:rPr>
              <a:t>Flanders</a:t>
            </a:r>
            <a:r>
              <a:rPr lang="nl-NL" sz="2600" dirty="0">
                <a:solidFill>
                  <a:srgbClr val="FF0000"/>
                </a:solidFill>
              </a:rPr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Wallonia</a:t>
            </a:r>
            <a:r>
              <a:rPr lang="nl-NL" sz="2600" dirty="0"/>
              <a:t>), Bulgaria, Croatia, Cyprus,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Czech</a:t>
            </a:r>
            <a:r>
              <a:rPr lang="nl-NL" sz="2600" dirty="0"/>
              <a:t> </a:t>
            </a:r>
            <a:r>
              <a:rPr lang="nl-NL" sz="2600" dirty="0" err="1"/>
              <a:t>Republic</a:t>
            </a:r>
            <a:r>
              <a:rPr lang="nl-NL" sz="2600" dirty="0"/>
              <a:t>, Denmark, Estonia, Finland,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Former</a:t>
            </a:r>
            <a:r>
              <a:rPr lang="nl-NL" sz="2600" dirty="0"/>
              <a:t> </a:t>
            </a:r>
            <a:r>
              <a:rPr lang="nl-NL" sz="2600" dirty="0" err="1"/>
              <a:t>Yugoslav</a:t>
            </a:r>
            <a:r>
              <a:rPr lang="nl-NL" sz="2600" dirty="0"/>
              <a:t> </a:t>
            </a:r>
            <a:r>
              <a:rPr lang="nl-NL" sz="2600" dirty="0" err="1"/>
              <a:t>Republic</a:t>
            </a:r>
            <a:r>
              <a:rPr lang="nl-NL" sz="2600" dirty="0"/>
              <a:t> of Macedonia, France, Germany, Greece, Hungary, Iceland, Ireland, Italy, Kosovo, Latvia, </a:t>
            </a:r>
            <a:r>
              <a:rPr lang="nl-NL" sz="2600" dirty="0" err="1"/>
              <a:t>Lichtenstein</a:t>
            </a:r>
            <a:r>
              <a:rPr lang="nl-NL" sz="2600" dirty="0"/>
              <a:t>, Lithuania, Luxembourg, Malta, Montenegro, </a:t>
            </a:r>
            <a:r>
              <a:rPr lang="nl-NL" sz="2600" dirty="0" err="1">
                <a:solidFill>
                  <a:srgbClr val="FF0000"/>
                </a:solidFill>
              </a:rPr>
              <a:t>the</a:t>
            </a:r>
            <a:r>
              <a:rPr lang="nl-NL" sz="2600" dirty="0">
                <a:solidFill>
                  <a:srgbClr val="FF0000"/>
                </a:solidFill>
              </a:rPr>
              <a:t> Netherlands</a:t>
            </a:r>
            <a:r>
              <a:rPr lang="nl-NL" sz="2600" dirty="0"/>
              <a:t>, Norway, Poland, Portugal, Romania, Slovakia, Slovenia, Sweden, Switzerland, Turkey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United </a:t>
            </a:r>
            <a:r>
              <a:rPr lang="nl-NL" sz="2600" dirty="0" err="1"/>
              <a:t>Kingdom</a:t>
            </a:r>
            <a:r>
              <a:rPr lang="nl-NL" sz="2600" dirty="0"/>
              <a:t> (England, Scotland </a:t>
            </a:r>
            <a:r>
              <a:rPr lang="nl-NL" sz="2600" dirty="0" err="1"/>
              <a:t>and</a:t>
            </a:r>
            <a:r>
              <a:rPr lang="nl-NL" sz="2600" dirty="0"/>
              <a:t> Wales). The </a:t>
            </a:r>
            <a:r>
              <a:rPr lang="nl-NL" sz="2600" dirty="0" err="1"/>
              <a:t>remaining</a:t>
            </a:r>
            <a:r>
              <a:rPr lang="nl-NL" sz="2600" dirty="0"/>
              <a:t> </a:t>
            </a:r>
            <a:r>
              <a:rPr lang="nl-NL" sz="2600" dirty="0" err="1"/>
              <a:t>countries</a:t>
            </a:r>
            <a:r>
              <a:rPr lang="nl-NL" sz="2600" dirty="0"/>
              <a:t> are </a:t>
            </a:r>
            <a:r>
              <a:rPr lang="nl-NL" sz="2600" dirty="0" err="1"/>
              <a:t>expected</a:t>
            </a:r>
            <a:r>
              <a:rPr lang="nl-NL" sz="2600" dirty="0"/>
              <a:t> </a:t>
            </a:r>
            <a:r>
              <a:rPr lang="nl-NL" sz="2600" dirty="0" err="1"/>
              <a:t>to</a:t>
            </a:r>
            <a:r>
              <a:rPr lang="nl-NL" sz="2600" dirty="0"/>
              <a:t> follow in 2018, </a:t>
            </a:r>
            <a:r>
              <a:rPr lang="nl-NL" sz="2600" dirty="0" err="1"/>
              <a:t>which</a:t>
            </a:r>
            <a:r>
              <a:rPr lang="nl-NL" sz="2600" dirty="0"/>
              <a:t> means </a:t>
            </a:r>
            <a:r>
              <a:rPr lang="nl-NL" sz="2600" dirty="0" err="1"/>
              <a:t>that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first stage of EQF </a:t>
            </a:r>
            <a:r>
              <a:rPr lang="nl-NL" sz="2600" dirty="0" err="1"/>
              <a:t>referencing</a:t>
            </a:r>
            <a:r>
              <a:rPr lang="nl-NL" sz="2600" dirty="0"/>
              <a:t> is </a:t>
            </a:r>
            <a:r>
              <a:rPr lang="nl-NL" sz="2600" dirty="0" err="1"/>
              <a:t>nearly</a:t>
            </a:r>
            <a:r>
              <a:rPr lang="nl-NL" sz="2600" dirty="0"/>
              <a:t> </a:t>
            </a:r>
            <a:r>
              <a:rPr lang="nl-NL" sz="2600" dirty="0" err="1"/>
              <a:t>finished</a:t>
            </a:r>
            <a:r>
              <a:rPr lang="nl-NL" sz="2600" dirty="0"/>
              <a:t>. </a:t>
            </a:r>
          </a:p>
          <a:p>
            <a:r>
              <a:rPr lang="nl-NL" sz="2600" b="1" dirty="0"/>
              <a:t>29 </a:t>
            </a:r>
            <a:r>
              <a:rPr lang="nl-NL" sz="2600" b="1" dirty="0" err="1"/>
              <a:t>countries</a:t>
            </a:r>
            <a:r>
              <a:rPr lang="nl-NL" sz="2600" b="1" dirty="0"/>
              <a:t> </a:t>
            </a:r>
            <a:r>
              <a:rPr lang="nl-NL" sz="2600" dirty="0"/>
              <a:t> </a:t>
            </a:r>
            <a:r>
              <a:rPr lang="nl-NL" sz="2600" dirty="0" err="1"/>
              <a:t>participating</a:t>
            </a:r>
            <a:r>
              <a:rPr lang="nl-NL" sz="2600" dirty="0"/>
              <a:t> in </a:t>
            </a:r>
            <a:r>
              <a:rPr lang="nl-NL" sz="2600" dirty="0" err="1"/>
              <a:t>the</a:t>
            </a:r>
            <a:r>
              <a:rPr lang="nl-NL" sz="2600" dirty="0"/>
              <a:t> EQF </a:t>
            </a:r>
            <a:r>
              <a:rPr lang="nl-NL" sz="2600" dirty="0" err="1"/>
              <a:t>implementation</a:t>
            </a:r>
            <a:r>
              <a:rPr lang="nl-NL" sz="2600" dirty="0"/>
              <a:t> </a:t>
            </a:r>
            <a:r>
              <a:rPr lang="nl-NL" sz="2600" b="1" dirty="0"/>
              <a:t>have </a:t>
            </a:r>
            <a:r>
              <a:rPr lang="nl-NL" sz="2600" b="1" dirty="0" err="1"/>
              <a:t>also</a:t>
            </a:r>
            <a:r>
              <a:rPr lang="nl-NL" sz="2600" b="1" dirty="0"/>
              <a:t> </a:t>
            </a:r>
            <a:r>
              <a:rPr lang="nl-NL" sz="2600" b="1" dirty="0" err="1"/>
              <a:t>self-certified</a:t>
            </a:r>
            <a:r>
              <a:rPr lang="nl-NL" sz="2600" b="1" dirty="0"/>
              <a:t> </a:t>
            </a:r>
            <a:r>
              <a:rPr lang="nl-NL" sz="2600" b="1" dirty="0" err="1"/>
              <a:t>their</a:t>
            </a:r>
            <a:r>
              <a:rPr lang="nl-NL" sz="2600" b="1" dirty="0"/>
              <a:t> </a:t>
            </a:r>
            <a:r>
              <a:rPr lang="nl-NL" sz="2600" b="1" dirty="0" err="1"/>
              <a:t>framework</a:t>
            </a:r>
            <a:r>
              <a:rPr lang="nl-NL" sz="2600" b="1" dirty="0"/>
              <a:t> </a:t>
            </a:r>
            <a:r>
              <a:rPr lang="nl-NL" sz="2600" b="1" dirty="0" err="1"/>
              <a:t>against</a:t>
            </a:r>
            <a:r>
              <a:rPr lang="nl-NL" sz="2600" b="1" dirty="0"/>
              <a:t> </a:t>
            </a:r>
            <a:r>
              <a:rPr lang="nl-NL" sz="2600" b="1" dirty="0" err="1"/>
              <a:t>the</a:t>
            </a:r>
            <a:r>
              <a:rPr lang="nl-NL" sz="2600" b="1" dirty="0"/>
              <a:t> Bologna </a:t>
            </a:r>
            <a:r>
              <a:rPr lang="nl-NL" sz="2600" b="1" dirty="0" err="1"/>
              <a:t>framework</a:t>
            </a:r>
            <a:r>
              <a:rPr lang="nl-NL" sz="2600" b="1" dirty="0"/>
              <a:t> (QF-EHEA</a:t>
            </a:r>
            <a:r>
              <a:rPr lang="nl-NL" sz="2600" dirty="0"/>
              <a:t>), </a:t>
            </a:r>
            <a:r>
              <a:rPr lang="nl-NL" sz="2600" dirty="0">
                <a:solidFill>
                  <a:srgbClr val="FF0000"/>
                </a:solidFill>
              </a:rPr>
              <a:t>20 </a:t>
            </a:r>
            <a:r>
              <a:rPr lang="nl-NL" sz="2600" dirty="0" err="1">
                <a:solidFill>
                  <a:srgbClr val="FF0000"/>
                </a:solidFill>
              </a:rPr>
              <a:t>jointly</a:t>
            </a:r>
            <a:r>
              <a:rPr lang="nl-NL" sz="2600" dirty="0">
                <a:solidFill>
                  <a:srgbClr val="FF0000"/>
                </a:solidFill>
              </a:rPr>
              <a:t> </a:t>
            </a:r>
            <a:r>
              <a:rPr lang="nl-NL" sz="2600" dirty="0" err="1">
                <a:solidFill>
                  <a:srgbClr val="FF0000"/>
                </a:solidFill>
              </a:rPr>
              <a:t>with</a:t>
            </a:r>
            <a:r>
              <a:rPr lang="nl-NL" sz="2600" dirty="0">
                <a:solidFill>
                  <a:srgbClr val="FF0000"/>
                </a:solidFill>
              </a:rPr>
              <a:t> </a:t>
            </a:r>
            <a:r>
              <a:rPr lang="nl-NL" sz="2600" dirty="0" err="1">
                <a:solidFill>
                  <a:srgbClr val="FF0000"/>
                </a:solidFill>
              </a:rPr>
              <a:t>the</a:t>
            </a:r>
            <a:r>
              <a:rPr lang="nl-NL" sz="2600" dirty="0">
                <a:solidFill>
                  <a:srgbClr val="FF0000"/>
                </a:solidFill>
              </a:rPr>
              <a:t> EQF </a:t>
            </a:r>
            <a:r>
              <a:rPr lang="nl-NL" sz="2600" dirty="0" err="1">
                <a:solidFill>
                  <a:srgbClr val="FF0000"/>
                </a:solidFill>
              </a:rPr>
              <a:t>referencing</a:t>
            </a:r>
            <a:r>
              <a:rPr lang="nl-NL" sz="2600" dirty="0"/>
              <a:t>.</a:t>
            </a:r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11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369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231" y="274638"/>
            <a:ext cx="8531258" cy="11430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The Dutch </a:t>
            </a:r>
            <a:r>
              <a:rPr lang="nl-NL" sz="3600" dirty="0" err="1">
                <a:solidFill>
                  <a:srgbClr val="EB5C5B"/>
                </a:solidFill>
              </a:rPr>
              <a:t>example</a:t>
            </a:r>
            <a:r>
              <a:rPr lang="nl-NL" sz="3600" dirty="0">
                <a:solidFill>
                  <a:srgbClr val="EB5C5B"/>
                </a:solidFill>
              </a:rPr>
              <a:t>: </a:t>
            </a:r>
            <a:r>
              <a:rPr lang="nl-NL" sz="3600" dirty="0" err="1">
                <a:solidFill>
                  <a:srgbClr val="EB5C5B"/>
                </a:solidFill>
              </a:rPr>
              <a:t>an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extensive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application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39850"/>
            <a:ext cx="8229600" cy="4786313"/>
          </a:xfrm>
        </p:spPr>
        <p:txBody>
          <a:bodyPr>
            <a:normAutofit fontScale="92500"/>
          </a:bodyPr>
          <a:lstStyle/>
          <a:p>
            <a:r>
              <a:rPr lang="nl-NL" sz="2600" dirty="0"/>
              <a:t>The Netherlands </a:t>
            </a:r>
            <a:r>
              <a:rPr lang="nl-NL" sz="2600" dirty="0" err="1"/>
              <a:t>Qualification</a:t>
            </a:r>
            <a:r>
              <a:rPr lang="nl-NL" sz="2600" dirty="0"/>
              <a:t> </a:t>
            </a:r>
            <a:r>
              <a:rPr lang="nl-NL" sz="2600" dirty="0" err="1"/>
              <a:t>framework</a:t>
            </a:r>
            <a:r>
              <a:rPr lang="nl-NL" sz="2600" dirty="0"/>
              <a:t> (NLQF, </a:t>
            </a:r>
            <a:r>
              <a:rPr lang="nl-NL" sz="2600" dirty="0" err="1"/>
              <a:t>since</a:t>
            </a:r>
            <a:r>
              <a:rPr lang="nl-NL" sz="2600" dirty="0"/>
              <a:t> 2011)</a:t>
            </a:r>
          </a:p>
          <a:p>
            <a:endParaRPr lang="nl-NL" sz="2600" dirty="0"/>
          </a:p>
          <a:p>
            <a:r>
              <a:rPr lang="nl-NL" sz="2600" dirty="0"/>
              <a:t>The National </a:t>
            </a:r>
            <a:r>
              <a:rPr lang="nl-NL" sz="2600" dirty="0" err="1"/>
              <a:t>coordination</a:t>
            </a:r>
            <a:r>
              <a:rPr lang="nl-NL" sz="2600" dirty="0"/>
              <a:t> body NCP NLQF (</a:t>
            </a:r>
            <a:r>
              <a:rPr lang="nl-NL" sz="2600" dirty="0" err="1"/>
              <a:t>since</a:t>
            </a:r>
            <a:r>
              <a:rPr lang="nl-NL" sz="2600" dirty="0"/>
              <a:t> 2012)</a:t>
            </a:r>
          </a:p>
          <a:p>
            <a:endParaRPr lang="nl-NL" sz="2600" dirty="0"/>
          </a:p>
          <a:p>
            <a:r>
              <a:rPr lang="nl-NL" sz="2600" dirty="0"/>
              <a:t>In 2012 </a:t>
            </a:r>
            <a:r>
              <a:rPr lang="nl-NL" sz="2600" dirty="0" err="1"/>
              <a:t>all</a:t>
            </a:r>
            <a:r>
              <a:rPr lang="nl-NL" sz="2600" dirty="0"/>
              <a:t> 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recognized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</a:t>
            </a:r>
            <a:r>
              <a:rPr lang="nl-NL" sz="2600" dirty="0" err="1"/>
              <a:t>were</a:t>
            </a:r>
            <a:r>
              <a:rPr lang="nl-NL" sz="2600" dirty="0"/>
              <a:t> </a:t>
            </a:r>
            <a:r>
              <a:rPr lang="nl-NL" sz="2600" dirty="0" err="1"/>
              <a:t>included</a:t>
            </a:r>
            <a:r>
              <a:rPr lang="nl-NL" sz="2600" dirty="0"/>
              <a:t> in </a:t>
            </a:r>
            <a:r>
              <a:rPr lang="nl-NL" sz="2600" dirty="0" err="1"/>
              <a:t>the</a:t>
            </a:r>
            <a:r>
              <a:rPr lang="nl-NL" sz="2600" dirty="0"/>
              <a:t> NLQF (e.g. </a:t>
            </a:r>
            <a:r>
              <a:rPr lang="nl-NL" sz="2600" dirty="0" err="1"/>
              <a:t>associate</a:t>
            </a:r>
            <a:r>
              <a:rPr lang="nl-NL" sz="2600" dirty="0"/>
              <a:t> </a:t>
            </a:r>
            <a:r>
              <a:rPr lang="nl-NL" sz="2600" dirty="0" err="1"/>
              <a:t>degree</a:t>
            </a:r>
            <a:r>
              <a:rPr lang="nl-NL" sz="2600" dirty="0"/>
              <a:t>, bachelor </a:t>
            </a:r>
            <a:r>
              <a:rPr lang="nl-NL" sz="2600" dirty="0" err="1"/>
              <a:t>and</a:t>
            </a:r>
            <a:r>
              <a:rPr lang="nl-NL" sz="2600" dirty="0"/>
              <a:t> master on </a:t>
            </a:r>
            <a:r>
              <a:rPr lang="nl-NL" sz="2600" dirty="0" err="1"/>
              <a:t>the</a:t>
            </a:r>
            <a:r>
              <a:rPr lang="nl-NL" sz="2600" dirty="0"/>
              <a:t> levels 5, 6 </a:t>
            </a:r>
            <a:r>
              <a:rPr lang="nl-NL" sz="2600" dirty="0" err="1"/>
              <a:t>and</a:t>
            </a:r>
            <a:r>
              <a:rPr lang="nl-NL" sz="2600" dirty="0"/>
              <a:t> 7, but </a:t>
            </a:r>
            <a:r>
              <a:rPr lang="nl-NL" sz="2600" dirty="0" err="1"/>
              <a:t>qualifications</a:t>
            </a:r>
            <a:r>
              <a:rPr lang="nl-NL" sz="2600" dirty="0"/>
              <a:t> of </a:t>
            </a:r>
            <a:r>
              <a:rPr lang="nl-NL" sz="2600" dirty="0" err="1"/>
              <a:t>primary</a:t>
            </a:r>
            <a:r>
              <a:rPr lang="nl-NL" sz="2600" dirty="0"/>
              <a:t>, </a:t>
            </a:r>
            <a:r>
              <a:rPr lang="nl-NL" sz="2600" dirty="0" err="1"/>
              <a:t>secondary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vocational</a:t>
            </a:r>
            <a:r>
              <a:rPr lang="nl-NL" sz="2600" dirty="0"/>
              <a:t> </a:t>
            </a:r>
            <a:r>
              <a:rPr lang="nl-NL" sz="2600" dirty="0" err="1"/>
              <a:t>education</a:t>
            </a:r>
            <a:r>
              <a:rPr lang="nl-NL" sz="2600" dirty="0"/>
              <a:t> as well)</a:t>
            </a:r>
          </a:p>
          <a:p>
            <a:endParaRPr lang="nl-NL" sz="2600" dirty="0"/>
          </a:p>
          <a:p>
            <a:r>
              <a:rPr lang="nl-NL" sz="2600" dirty="0" err="1"/>
              <a:t>Recognition</a:t>
            </a:r>
            <a:r>
              <a:rPr lang="nl-NL" sz="2600" dirty="0"/>
              <a:t> of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is </a:t>
            </a:r>
            <a:r>
              <a:rPr lang="nl-NL" sz="2600" dirty="0" err="1"/>
              <a:t>conducted</a:t>
            </a:r>
            <a:r>
              <a:rPr lang="nl-NL" sz="2600" dirty="0"/>
              <a:t> </a:t>
            </a:r>
            <a:r>
              <a:rPr lang="nl-NL" sz="2600" dirty="0" err="1"/>
              <a:t>by</a:t>
            </a:r>
            <a:r>
              <a:rPr lang="nl-NL" sz="2600" dirty="0"/>
              <a:t> </a:t>
            </a:r>
            <a:r>
              <a:rPr lang="nl-NL" sz="2600" dirty="0" err="1"/>
              <a:t>two</a:t>
            </a:r>
            <a:r>
              <a:rPr lang="nl-NL" sz="2600" dirty="0"/>
              <a:t> </a:t>
            </a:r>
            <a:r>
              <a:rPr lang="nl-NL" sz="2600" dirty="0" err="1"/>
              <a:t>committees</a:t>
            </a:r>
            <a:r>
              <a:rPr lang="nl-NL" sz="2600" dirty="0"/>
              <a:t> of NCP NLQF</a:t>
            </a:r>
          </a:p>
          <a:p>
            <a:endParaRPr lang="nl-NL" sz="2600" dirty="0"/>
          </a:p>
          <a:p>
            <a:endParaRPr lang="nl-NL" sz="2600" dirty="0"/>
          </a:p>
          <a:p>
            <a:pPr marL="0" indent="0">
              <a:buNone/>
            </a:pPr>
            <a:endParaRPr lang="nl-NL" sz="2600" dirty="0"/>
          </a:p>
          <a:p>
            <a:endParaRPr lang="nl-NL" sz="2600" dirty="0"/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12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58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9365" y="274638"/>
            <a:ext cx="8484123" cy="11430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The Dutch </a:t>
            </a:r>
            <a:r>
              <a:rPr lang="nl-NL" sz="3600" dirty="0" err="1">
                <a:solidFill>
                  <a:srgbClr val="EB5C5B"/>
                </a:solidFill>
              </a:rPr>
              <a:t>example</a:t>
            </a:r>
            <a:r>
              <a:rPr lang="nl-NL" sz="3600" dirty="0">
                <a:solidFill>
                  <a:srgbClr val="EB5C5B"/>
                </a:solidFill>
              </a:rPr>
              <a:t>: </a:t>
            </a:r>
            <a:r>
              <a:rPr lang="nl-NL" sz="3600" dirty="0" err="1">
                <a:solidFill>
                  <a:srgbClr val="EB5C5B"/>
                </a:solidFill>
              </a:rPr>
              <a:t>an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extensive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application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39850"/>
            <a:ext cx="8229600" cy="47863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sz="2600" dirty="0" err="1"/>
              <a:t>Committee</a:t>
            </a:r>
            <a:r>
              <a:rPr lang="nl-NL" sz="2600" dirty="0"/>
              <a:t> </a:t>
            </a:r>
            <a:r>
              <a:rPr lang="nl-NL" sz="2600" dirty="0" err="1"/>
              <a:t>institutional</a:t>
            </a:r>
            <a:r>
              <a:rPr lang="nl-NL" sz="2600" dirty="0"/>
              <a:t> assessment</a:t>
            </a:r>
          </a:p>
          <a:p>
            <a:r>
              <a:rPr lang="nl-NL" sz="2600" dirty="0"/>
              <a:t>Assessment of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firmness</a:t>
            </a:r>
            <a:r>
              <a:rPr lang="nl-NL" sz="2600" dirty="0"/>
              <a:t> of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applying</a:t>
            </a:r>
            <a:r>
              <a:rPr lang="nl-NL" sz="2600" dirty="0"/>
              <a:t> </a:t>
            </a:r>
            <a:r>
              <a:rPr lang="nl-NL" sz="2600" dirty="0" err="1"/>
              <a:t>institution</a:t>
            </a:r>
            <a:r>
              <a:rPr lang="nl-NL" sz="2600" dirty="0"/>
              <a:t> </a:t>
            </a:r>
            <a:r>
              <a:rPr lang="nl-NL" sz="2600" dirty="0" err="1"/>
              <a:t>regarding</a:t>
            </a:r>
            <a:r>
              <a:rPr lang="nl-NL" sz="2600" dirty="0"/>
              <a:t> </a:t>
            </a:r>
            <a:r>
              <a:rPr lang="nl-NL" sz="2600" dirty="0" err="1"/>
              <a:t>legal</a:t>
            </a:r>
            <a:r>
              <a:rPr lang="nl-NL" sz="2600" dirty="0"/>
              <a:t> status, </a:t>
            </a:r>
            <a:r>
              <a:rPr lang="nl-NL" sz="2600" dirty="0" err="1"/>
              <a:t>quality</a:t>
            </a:r>
            <a:r>
              <a:rPr lang="nl-NL" sz="2600" dirty="0"/>
              <a:t> of examination, </a:t>
            </a:r>
            <a:r>
              <a:rPr lang="nl-NL" sz="2600" dirty="0" err="1"/>
              <a:t>internal</a:t>
            </a:r>
            <a:r>
              <a:rPr lang="nl-NL" sz="2600" dirty="0"/>
              <a:t> </a:t>
            </a:r>
            <a:r>
              <a:rPr lang="nl-NL" sz="2600" dirty="0" err="1"/>
              <a:t>quality</a:t>
            </a:r>
            <a:r>
              <a:rPr lang="nl-NL" sz="2600" dirty="0"/>
              <a:t> </a:t>
            </a:r>
            <a:r>
              <a:rPr lang="nl-NL" sz="2600" dirty="0" err="1"/>
              <a:t>assurance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quarantees</a:t>
            </a:r>
            <a:r>
              <a:rPr lang="nl-NL" sz="2600" dirty="0"/>
              <a:t> </a:t>
            </a:r>
            <a:r>
              <a:rPr lang="nl-NL" sz="2600" dirty="0" err="1"/>
              <a:t>for</a:t>
            </a:r>
            <a:r>
              <a:rPr lang="nl-NL" sz="2600" dirty="0"/>
              <a:t> </a:t>
            </a:r>
            <a:r>
              <a:rPr lang="nl-NL" sz="2600" dirty="0" err="1"/>
              <a:t>continuity</a:t>
            </a:r>
            <a:r>
              <a:rPr lang="nl-NL" sz="2600" dirty="0"/>
              <a:t>. In case of </a:t>
            </a:r>
            <a:r>
              <a:rPr lang="nl-NL" sz="2600" dirty="0" err="1"/>
              <a:t>questions</a:t>
            </a:r>
            <a:r>
              <a:rPr lang="nl-NL" sz="2600" dirty="0"/>
              <a:t> </a:t>
            </a:r>
            <a:r>
              <a:rPr lang="nl-NL" sz="2600" dirty="0" err="1"/>
              <a:t>an</a:t>
            </a:r>
            <a:r>
              <a:rPr lang="nl-NL" sz="2600" dirty="0"/>
              <a:t> assessor </a:t>
            </a:r>
            <a:r>
              <a:rPr lang="nl-NL" sz="2600" dirty="0" err="1"/>
              <a:t>visits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institution</a:t>
            </a:r>
            <a:r>
              <a:rPr lang="nl-NL" sz="2600" dirty="0"/>
              <a:t>, </a:t>
            </a:r>
            <a:r>
              <a:rPr lang="nl-NL" sz="2600" dirty="0" err="1"/>
              <a:t>powered</a:t>
            </a:r>
            <a:r>
              <a:rPr lang="nl-NL" sz="2600" dirty="0"/>
              <a:t> </a:t>
            </a:r>
            <a:r>
              <a:rPr lang="nl-NL" sz="2600" dirty="0" err="1"/>
              <a:t>by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committee</a:t>
            </a:r>
            <a:r>
              <a:rPr lang="nl-NL" sz="2600" dirty="0"/>
              <a:t>. A </a:t>
            </a:r>
            <a:r>
              <a:rPr lang="nl-NL" sz="2600" dirty="0" err="1"/>
              <a:t>successfull</a:t>
            </a:r>
            <a:r>
              <a:rPr lang="nl-NL" sz="2600" dirty="0"/>
              <a:t> first step is </a:t>
            </a:r>
            <a:r>
              <a:rPr lang="nl-NL" sz="2600" dirty="0" err="1"/>
              <a:t>conditional</a:t>
            </a:r>
            <a:r>
              <a:rPr lang="nl-NL" sz="2600" dirty="0"/>
              <a:t> </a:t>
            </a:r>
            <a:r>
              <a:rPr lang="nl-NL" sz="2600" dirty="0" err="1"/>
              <a:t>for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second </a:t>
            </a:r>
            <a:r>
              <a:rPr lang="nl-NL" sz="2600" dirty="0" err="1"/>
              <a:t>one</a:t>
            </a:r>
            <a:endParaRPr lang="nl-NL" sz="2600" dirty="0"/>
          </a:p>
          <a:p>
            <a:endParaRPr lang="nl-NL" sz="2600" dirty="0"/>
          </a:p>
          <a:p>
            <a:pPr marL="0" indent="0">
              <a:buNone/>
            </a:pPr>
            <a:r>
              <a:rPr lang="nl-NL" sz="2600" dirty="0" err="1"/>
              <a:t>Recognition</a:t>
            </a:r>
            <a:r>
              <a:rPr lang="nl-NL" sz="2600" dirty="0"/>
              <a:t> </a:t>
            </a:r>
            <a:r>
              <a:rPr lang="nl-NL" sz="2600" dirty="0" err="1"/>
              <a:t>committee</a:t>
            </a:r>
            <a:endParaRPr lang="nl-NL" sz="2600" dirty="0"/>
          </a:p>
          <a:p>
            <a:r>
              <a:rPr lang="nl-NL" sz="2600" dirty="0"/>
              <a:t>Assessment of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en-GB" sz="2600" dirty="0"/>
              <a:t>submitted</a:t>
            </a:r>
            <a:r>
              <a:rPr lang="nl-NL" sz="2600" dirty="0"/>
              <a:t> information file in </a:t>
            </a:r>
            <a:r>
              <a:rPr lang="nl-NL" sz="2600" dirty="0" err="1"/>
              <a:t>which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institution</a:t>
            </a:r>
            <a:r>
              <a:rPr lang="nl-NL" sz="2600" dirty="0"/>
              <a:t> </a:t>
            </a:r>
            <a:r>
              <a:rPr lang="nl-NL" sz="2600" dirty="0" err="1"/>
              <a:t>motivates</a:t>
            </a:r>
            <a:r>
              <a:rPr lang="nl-NL" sz="2600" dirty="0"/>
              <a:t> </a:t>
            </a:r>
          </a:p>
          <a:p>
            <a:pPr lvl="1"/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comparability</a:t>
            </a:r>
            <a:r>
              <a:rPr lang="nl-NL" sz="2200" dirty="0"/>
              <a:t> of </a:t>
            </a:r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requested</a:t>
            </a:r>
            <a:r>
              <a:rPr lang="nl-NL" sz="2200" dirty="0"/>
              <a:t> non-</a:t>
            </a:r>
            <a:r>
              <a:rPr lang="nl-NL" sz="2200" dirty="0" err="1"/>
              <a:t>formal</a:t>
            </a:r>
            <a:r>
              <a:rPr lang="nl-NL" sz="2200" dirty="0"/>
              <a:t> </a:t>
            </a:r>
            <a:r>
              <a:rPr lang="nl-NL" sz="2200" dirty="0" err="1"/>
              <a:t>qualification</a:t>
            </a:r>
            <a:r>
              <a:rPr lang="nl-NL" sz="2200" dirty="0"/>
              <a:t> </a:t>
            </a:r>
            <a:r>
              <a:rPr lang="nl-NL" sz="2200" dirty="0" err="1"/>
              <a:t>with</a:t>
            </a:r>
            <a:r>
              <a:rPr lang="nl-NL" sz="2200" dirty="0"/>
              <a:t> </a:t>
            </a:r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intended</a:t>
            </a:r>
            <a:r>
              <a:rPr lang="nl-NL" sz="2200" dirty="0"/>
              <a:t> NLQF level </a:t>
            </a:r>
            <a:r>
              <a:rPr lang="nl-NL" sz="2200" dirty="0" err="1"/>
              <a:t>and</a:t>
            </a:r>
            <a:r>
              <a:rPr lang="nl-NL" sz="2200" dirty="0"/>
              <a:t> </a:t>
            </a:r>
          </a:p>
          <a:p>
            <a:pPr lvl="1"/>
            <a:r>
              <a:rPr lang="nl-NL" sz="2200" dirty="0" err="1"/>
              <a:t>its</a:t>
            </a:r>
            <a:r>
              <a:rPr lang="nl-NL" sz="2200" dirty="0"/>
              <a:t> assessment policy </a:t>
            </a:r>
            <a:r>
              <a:rPr lang="nl-NL" sz="2200" dirty="0" err="1"/>
              <a:t>and</a:t>
            </a:r>
            <a:r>
              <a:rPr lang="nl-NL" sz="2200" dirty="0"/>
              <a:t> </a:t>
            </a:r>
            <a:r>
              <a:rPr lang="nl-NL" sz="2200" dirty="0" err="1"/>
              <a:t>execution</a:t>
            </a:r>
            <a:r>
              <a:rPr lang="nl-NL" sz="2200" dirty="0"/>
              <a:t> of assessments. In </a:t>
            </a:r>
            <a:r>
              <a:rPr lang="nl-NL" sz="2200" dirty="0" err="1"/>
              <a:t>the</a:t>
            </a:r>
            <a:r>
              <a:rPr lang="nl-NL" sz="2200" dirty="0"/>
              <a:t> next </a:t>
            </a:r>
            <a:r>
              <a:rPr lang="nl-NL" sz="2200" dirty="0" err="1"/>
              <a:t>future</a:t>
            </a:r>
            <a:r>
              <a:rPr lang="nl-NL" sz="2200" dirty="0"/>
              <a:t> </a:t>
            </a:r>
            <a:r>
              <a:rPr lang="nl-NL" sz="2200" dirty="0" err="1"/>
              <a:t>the</a:t>
            </a:r>
            <a:r>
              <a:rPr lang="nl-NL" sz="2200" dirty="0"/>
              <a:t> assessment of </a:t>
            </a:r>
            <a:r>
              <a:rPr lang="nl-NL" sz="2200" dirty="0" err="1"/>
              <a:t>the</a:t>
            </a:r>
            <a:r>
              <a:rPr lang="nl-NL" sz="2200" dirty="0"/>
              <a:t> </a:t>
            </a:r>
            <a:r>
              <a:rPr lang="nl-NL" sz="2200" dirty="0" err="1"/>
              <a:t>achieved</a:t>
            </a:r>
            <a:r>
              <a:rPr lang="nl-NL" sz="2200" dirty="0"/>
              <a:t> </a:t>
            </a:r>
            <a:r>
              <a:rPr lang="nl-NL" sz="2200" dirty="0" err="1"/>
              <a:t>learning</a:t>
            </a:r>
            <a:r>
              <a:rPr lang="nl-NL" sz="2200" dirty="0"/>
              <a:t> </a:t>
            </a:r>
            <a:r>
              <a:rPr lang="nl-NL" sz="2200" dirty="0" err="1"/>
              <a:t>outcomes</a:t>
            </a:r>
            <a:r>
              <a:rPr lang="nl-NL" sz="2200" dirty="0"/>
              <a:t> </a:t>
            </a:r>
            <a:r>
              <a:rPr lang="nl-NL" sz="2200" dirty="0" err="1"/>
              <a:t>will</a:t>
            </a:r>
            <a:r>
              <a:rPr lang="nl-NL" sz="2200" dirty="0"/>
              <a:t> </a:t>
            </a:r>
            <a:r>
              <a:rPr lang="nl-NL" sz="2200" dirty="0" err="1"/>
              <a:t>be</a:t>
            </a:r>
            <a:r>
              <a:rPr lang="nl-NL" sz="2200" dirty="0"/>
              <a:t> </a:t>
            </a:r>
            <a:r>
              <a:rPr lang="nl-NL" sz="2200" dirty="0" err="1"/>
              <a:t>added</a:t>
            </a:r>
            <a:r>
              <a:rPr lang="nl-NL" sz="2200" dirty="0"/>
              <a:t> </a:t>
            </a:r>
          </a:p>
          <a:p>
            <a:r>
              <a:rPr lang="nl-NL" sz="2600" dirty="0"/>
              <a:t>The </a:t>
            </a:r>
            <a:r>
              <a:rPr lang="nl-NL" sz="2600" dirty="0" err="1"/>
              <a:t>committee</a:t>
            </a:r>
            <a:r>
              <a:rPr lang="nl-NL" sz="2600" dirty="0"/>
              <a:t> </a:t>
            </a:r>
            <a:r>
              <a:rPr lang="nl-NL" sz="2600" dirty="0" err="1"/>
              <a:t>decides</a:t>
            </a:r>
            <a:r>
              <a:rPr lang="nl-NL" sz="2600" dirty="0"/>
              <a:t> on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application</a:t>
            </a:r>
            <a:r>
              <a:rPr lang="nl-NL" sz="2600" dirty="0"/>
              <a:t> </a:t>
            </a:r>
          </a:p>
          <a:p>
            <a:endParaRPr lang="nl-NL" sz="2600" dirty="0"/>
          </a:p>
          <a:p>
            <a:pPr marL="0" indent="0">
              <a:buNone/>
            </a:pPr>
            <a:endParaRPr lang="nl-NL" sz="2600" dirty="0"/>
          </a:p>
          <a:p>
            <a:endParaRPr lang="nl-NL" sz="2600" dirty="0"/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13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50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0511" y="274638"/>
            <a:ext cx="8502977" cy="11430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The Dutch </a:t>
            </a:r>
            <a:r>
              <a:rPr lang="nl-NL" sz="3600" dirty="0" err="1">
                <a:solidFill>
                  <a:srgbClr val="EB5C5B"/>
                </a:solidFill>
              </a:rPr>
              <a:t>example</a:t>
            </a:r>
            <a:r>
              <a:rPr lang="nl-NL" sz="3600" dirty="0">
                <a:solidFill>
                  <a:srgbClr val="EB5C5B"/>
                </a:solidFill>
              </a:rPr>
              <a:t>: </a:t>
            </a:r>
            <a:r>
              <a:rPr lang="nl-NL" sz="3600" dirty="0" err="1">
                <a:solidFill>
                  <a:srgbClr val="EB5C5B"/>
                </a:solidFill>
              </a:rPr>
              <a:t>an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extensive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application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01750"/>
            <a:ext cx="8229600" cy="4824413"/>
          </a:xfrm>
        </p:spPr>
        <p:txBody>
          <a:bodyPr>
            <a:normAutofit fontScale="92500"/>
          </a:bodyPr>
          <a:lstStyle/>
          <a:p>
            <a:r>
              <a:rPr lang="nl-NL" sz="2600" dirty="0"/>
              <a:t>A </a:t>
            </a:r>
            <a:r>
              <a:rPr lang="nl-NL" sz="2600" dirty="0" err="1"/>
              <a:t>law</a:t>
            </a:r>
            <a:r>
              <a:rPr lang="nl-NL" sz="2600" dirty="0"/>
              <a:t> </a:t>
            </a:r>
            <a:r>
              <a:rPr lang="nl-NL" sz="2600" dirty="0" err="1"/>
              <a:t>regarding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recogniton</a:t>
            </a:r>
            <a:r>
              <a:rPr lang="nl-NL" sz="2600" dirty="0"/>
              <a:t> of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(</a:t>
            </a:r>
            <a:r>
              <a:rPr lang="nl-NL" sz="2600" dirty="0" err="1"/>
              <a:t>study</a:t>
            </a:r>
            <a:r>
              <a:rPr lang="nl-NL" sz="2600" dirty="0"/>
              <a:t> </a:t>
            </a:r>
            <a:r>
              <a:rPr lang="nl-NL" sz="2600" dirty="0" err="1"/>
              <a:t>results</a:t>
            </a:r>
            <a:r>
              <a:rPr lang="nl-NL" sz="2600" dirty="0"/>
              <a:t> of life long </a:t>
            </a:r>
            <a:r>
              <a:rPr lang="nl-NL" sz="2600" dirty="0" err="1"/>
              <a:t>learning</a:t>
            </a:r>
            <a:r>
              <a:rPr lang="nl-NL" sz="2600" dirty="0"/>
              <a:t>) </a:t>
            </a:r>
            <a:r>
              <a:rPr lang="nl-NL" sz="2600" dirty="0" err="1"/>
              <a:t>will</a:t>
            </a:r>
            <a:r>
              <a:rPr lang="nl-NL" sz="2600" dirty="0"/>
              <a:t> </a:t>
            </a:r>
            <a:r>
              <a:rPr lang="nl-NL" sz="2600" dirty="0" err="1"/>
              <a:t>probably</a:t>
            </a:r>
            <a:r>
              <a:rPr lang="nl-NL" sz="2600" dirty="0"/>
              <a:t> </a:t>
            </a:r>
            <a:r>
              <a:rPr lang="nl-NL" sz="2600" dirty="0" err="1"/>
              <a:t>be</a:t>
            </a:r>
            <a:r>
              <a:rPr lang="nl-NL" sz="2600" dirty="0"/>
              <a:t> </a:t>
            </a:r>
            <a:r>
              <a:rPr lang="nl-NL" sz="2600" dirty="0" err="1"/>
              <a:t>approved</a:t>
            </a:r>
            <a:r>
              <a:rPr lang="nl-NL" sz="2600" dirty="0"/>
              <a:t> in 2020. </a:t>
            </a:r>
          </a:p>
          <a:p>
            <a:endParaRPr lang="nl-NL" sz="2600" dirty="0"/>
          </a:p>
          <a:p>
            <a:r>
              <a:rPr lang="nl-NL" sz="2600" dirty="0"/>
              <a:t>An </a:t>
            </a:r>
            <a:r>
              <a:rPr lang="nl-NL" sz="2600" dirty="0" err="1"/>
              <a:t>existing</a:t>
            </a:r>
            <a:r>
              <a:rPr lang="nl-NL" sz="2600" dirty="0"/>
              <a:t> concern is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importance</a:t>
            </a:r>
            <a:r>
              <a:rPr lang="nl-NL" sz="2600" dirty="0"/>
              <a:t> of transparant </a:t>
            </a:r>
            <a:r>
              <a:rPr lang="nl-NL" sz="2600" dirty="0" err="1"/>
              <a:t>and</a:t>
            </a:r>
            <a:r>
              <a:rPr lang="nl-NL" sz="2600" dirty="0"/>
              <a:t> correct </a:t>
            </a:r>
            <a:r>
              <a:rPr lang="nl-NL" sz="2600" dirty="0" err="1"/>
              <a:t>communication</a:t>
            </a:r>
            <a:r>
              <a:rPr lang="nl-NL" sz="2600" dirty="0"/>
              <a:t> of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comparibility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difference</a:t>
            </a:r>
            <a:r>
              <a:rPr lang="nl-NL" sz="2600" dirty="0"/>
              <a:t> of </a:t>
            </a:r>
            <a:r>
              <a:rPr lang="nl-NL" sz="2600" dirty="0" err="1"/>
              <a:t>recognized</a:t>
            </a:r>
            <a:r>
              <a:rPr lang="nl-NL" sz="2600" dirty="0"/>
              <a:t> 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. </a:t>
            </a:r>
          </a:p>
          <a:p>
            <a:endParaRPr lang="nl-NL" sz="2600" dirty="0"/>
          </a:p>
          <a:p>
            <a:r>
              <a:rPr lang="nl-NL" sz="2600" dirty="0"/>
              <a:t>The </a:t>
            </a:r>
            <a:r>
              <a:rPr lang="nl-NL" sz="2600" dirty="0" err="1"/>
              <a:t>meaning</a:t>
            </a:r>
            <a:r>
              <a:rPr lang="nl-NL" sz="2600" dirty="0"/>
              <a:t> of e.g. </a:t>
            </a:r>
            <a:r>
              <a:rPr lang="nl-NL" sz="2600" dirty="0" err="1"/>
              <a:t>an</a:t>
            </a:r>
            <a:r>
              <a:rPr lang="nl-NL" sz="2600" dirty="0"/>
              <a:t> NVAO </a:t>
            </a:r>
            <a:r>
              <a:rPr lang="nl-NL" sz="2600" dirty="0" err="1"/>
              <a:t>accredited</a:t>
            </a:r>
            <a:r>
              <a:rPr lang="nl-NL" sz="2600" dirty="0"/>
              <a:t> </a:t>
            </a:r>
            <a:r>
              <a:rPr lang="nl-NL" sz="2600" dirty="0" err="1"/>
              <a:t>bacholer</a:t>
            </a:r>
            <a:r>
              <a:rPr lang="nl-NL" sz="2600" dirty="0"/>
              <a:t> </a:t>
            </a:r>
            <a:r>
              <a:rPr lang="nl-NL" sz="2600" dirty="0" err="1"/>
              <a:t>degree</a:t>
            </a:r>
            <a:r>
              <a:rPr lang="nl-NL" sz="2600" dirty="0"/>
              <a:t> is </a:t>
            </a:r>
            <a:r>
              <a:rPr lang="nl-NL" sz="2600" dirty="0" err="1"/>
              <a:t>not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same</a:t>
            </a:r>
            <a:r>
              <a:rPr lang="nl-NL" sz="2600" dirty="0"/>
              <a:t> as a </a:t>
            </a:r>
            <a:r>
              <a:rPr lang="nl-NL" sz="2600" dirty="0" err="1"/>
              <a:t>recognised</a:t>
            </a:r>
            <a:r>
              <a:rPr lang="nl-NL" sz="2600" dirty="0"/>
              <a:t>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qualification</a:t>
            </a:r>
            <a:r>
              <a:rPr lang="nl-NL" sz="2600" dirty="0"/>
              <a:t> on level 6. The </a:t>
            </a:r>
            <a:r>
              <a:rPr lang="nl-NL" sz="2600" dirty="0" err="1"/>
              <a:t>corresponding</a:t>
            </a:r>
            <a:r>
              <a:rPr lang="nl-NL" sz="2600" dirty="0"/>
              <a:t> programs </a:t>
            </a:r>
            <a:r>
              <a:rPr lang="nl-NL" sz="2600" dirty="0" err="1"/>
              <a:t>will</a:t>
            </a:r>
            <a:r>
              <a:rPr lang="nl-NL" sz="2600" dirty="0"/>
              <a:t> </a:t>
            </a:r>
            <a:r>
              <a:rPr lang="nl-NL" sz="2600" dirty="0" err="1"/>
              <a:t>differ</a:t>
            </a:r>
            <a:r>
              <a:rPr lang="nl-NL" sz="2600" dirty="0"/>
              <a:t> in </a:t>
            </a:r>
            <a:r>
              <a:rPr lang="nl-NL" sz="2600" dirty="0" err="1"/>
              <a:t>length</a:t>
            </a:r>
            <a:r>
              <a:rPr lang="nl-NL" sz="2600" dirty="0"/>
              <a:t>, </a:t>
            </a:r>
            <a:r>
              <a:rPr lang="nl-NL" sz="2600" dirty="0" err="1"/>
              <a:t>weight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nature (180/240 ECTS versus e.g. 500 </a:t>
            </a:r>
            <a:r>
              <a:rPr lang="nl-NL" sz="2600" dirty="0" err="1"/>
              <a:t>hours</a:t>
            </a:r>
            <a:r>
              <a:rPr lang="nl-NL" sz="2600" dirty="0"/>
              <a:t>). </a:t>
            </a:r>
          </a:p>
          <a:p>
            <a:endParaRPr lang="nl-NL" sz="2600" dirty="0"/>
          </a:p>
          <a:p>
            <a:endParaRPr lang="nl-NL" sz="2600" dirty="0"/>
          </a:p>
          <a:p>
            <a:endParaRPr lang="nl-NL" sz="2600" dirty="0"/>
          </a:p>
          <a:p>
            <a:endParaRPr lang="nl-NL" sz="2600" dirty="0"/>
          </a:p>
          <a:p>
            <a:pPr marL="0" indent="0">
              <a:buNone/>
            </a:pPr>
            <a:endParaRPr lang="nl-NL" sz="2600" dirty="0"/>
          </a:p>
          <a:p>
            <a:endParaRPr lang="nl-NL" sz="2600" dirty="0"/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14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78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6499" y="274638"/>
            <a:ext cx="8474697" cy="11430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The Dutch </a:t>
            </a:r>
            <a:r>
              <a:rPr lang="nl-NL" sz="3600" dirty="0" err="1">
                <a:solidFill>
                  <a:srgbClr val="EB5C5B"/>
                </a:solidFill>
              </a:rPr>
              <a:t>example</a:t>
            </a:r>
            <a:r>
              <a:rPr lang="nl-NL" sz="3600" dirty="0">
                <a:solidFill>
                  <a:srgbClr val="EB5C5B"/>
                </a:solidFill>
              </a:rPr>
              <a:t>: </a:t>
            </a:r>
            <a:r>
              <a:rPr lang="nl-NL" sz="3600" dirty="0" err="1">
                <a:solidFill>
                  <a:srgbClr val="EB5C5B"/>
                </a:solidFill>
              </a:rPr>
              <a:t>an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extensive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application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01750"/>
            <a:ext cx="8229600" cy="4824413"/>
          </a:xfrm>
        </p:spPr>
        <p:txBody>
          <a:bodyPr>
            <a:normAutofit/>
          </a:bodyPr>
          <a:lstStyle/>
          <a:p>
            <a:r>
              <a:rPr lang="nl-NL" sz="2600" dirty="0" err="1"/>
              <a:t>However</a:t>
            </a:r>
            <a:r>
              <a:rPr lang="nl-NL" sz="2600" dirty="0"/>
              <a:t>, </a:t>
            </a:r>
            <a:r>
              <a:rPr lang="nl-NL" sz="2600" dirty="0" err="1"/>
              <a:t>both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show </a:t>
            </a:r>
            <a:r>
              <a:rPr lang="nl-NL" sz="2600" dirty="0" err="1"/>
              <a:t>elements</a:t>
            </a:r>
            <a:r>
              <a:rPr lang="nl-NL" sz="2600" dirty="0"/>
              <a:t> </a:t>
            </a:r>
            <a:r>
              <a:rPr lang="nl-NL" sz="2600" dirty="0" err="1"/>
              <a:t>that</a:t>
            </a:r>
            <a:r>
              <a:rPr lang="nl-NL" sz="2600" dirty="0"/>
              <a:t> </a:t>
            </a:r>
            <a:r>
              <a:rPr lang="nl-NL" sz="2600" dirty="0" err="1"/>
              <a:t>correspond</a:t>
            </a:r>
            <a:r>
              <a:rPr lang="nl-NL" sz="2600" dirty="0"/>
              <a:t> </a:t>
            </a:r>
            <a:r>
              <a:rPr lang="nl-NL" sz="2600" dirty="0" err="1"/>
              <a:t>with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descriptors</a:t>
            </a:r>
            <a:r>
              <a:rPr lang="nl-NL" sz="2600" dirty="0"/>
              <a:t> of level 6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both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 are </a:t>
            </a:r>
            <a:r>
              <a:rPr lang="nl-NL" sz="2600" dirty="0" err="1"/>
              <a:t>assessed</a:t>
            </a:r>
            <a:r>
              <a:rPr lang="nl-NL" sz="2600" dirty="0"/>
              <a:t> on level 6. </a:t>
            </a:r>
            <a:r>
              <a:rPr lang="nl-NL" sz="2600" dirty="0" err="1"/>
              <a:t>Students</a:t>
            </a:r>
            <a:r>
              <a:rPr lang="nl-NL" sz="2600" dirty="0"/>
              <a:t> must show </a:t>
            </a:r>
            <a:r>
              <a:rPr lang="nl-NL" sz="2600" dirty="0" err="1"/>
              <a:t>knowledge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skills on </a:t>
            </a:r>
            <a:r>
              <a:rPr lang="nl-NL" sz="2600" dirty="0" err="1"/>
              <a:t>this</a:t>
            </a:r>
            <a:r>
              <a:rPr lang="nl-NL" sz="2600" dirty="0"/>
              <a:t> level</a:t>
            </a:r>
          </a:p>
          <a:p>
            <a:endParaRPr lang="nl-NL" sz="2600" dirty="0"/>
          </a:p>
          <a:p>
            <a:r>
              <a:rPr lang="nl-NL" sz="2600" dirty="0" err="1"/>
              <a:t>Applying</a:t>
            </a:r>
            <a:r>
              <a:rPr lang="nl-NL" sz="2600" dirty="0"/>
              <a:t> </a:t>
            </a:r>
            <a:r>
              <a:rPr lang="nl-NL" sz="2600" dirty="0" err="1"/>
              <a:t>both</a:t>
            </a:r>
            <a:r>
              <a:rPr lang="nl-NL" sz="2600" dirty="0"/>
              <a:t> (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recognition</a:t>
            </a:r>
            <a:r>
              <a:rPr lang="nl-NL" sz="2600" dirty="0"/>
              <a:t> of 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u="sng" dirty="0" err="1"/>
              <a:t>and</a:t>
            </a:r>
            <a:r>
              <a:rPr lang="nl-NL" sz="2600" dirty="0"/>
              <a:t>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qualifications</a:t>
            </a:r>
            <a:r>
              <a:rPr lang="nl-NL" sz="2600" dirty="0"/>
              <a:t>) supports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growing</a:t>
            </a:r>
            <a:r>
              <a:rPr lang="nl-NL" sz="2600" dirty="0"/>
              <a:t> </a:t>
            </a:r>
            <a:r>
              <a:rPr lang="nl-NL" sz="2600" dirty="0" err="1"/>
              <a:t>importance</a:t>
            </a:r>
            <a:r>
              <a:rPr lang="nl-NL" sz="2600" dirty="0"/>
              <a:t> of </a:t>
            </a:r>
            <a:r>
              <a:rPr lang="nl-NL" sz="2600" dirty="0" err="1"/>
              <a:t>lifelong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.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study</a:t>
            </a:r>
            <a:r>
              <a:rPr lang="nl-NL" sz="2600" dirty="0"/>
              <a:t> </a:t>
            </a:r>
            <a:r>
              <a:rPr lang="nl-NL" sz="2600" dirty="0" err="1"/>
              <a:t>results</a:t>
            </a:r>
            <a:r>
              <a:rPr lang="nl-NL" sz="2600" dirty="0"/>
              <a:t> </a:t>
            </a:r>
            <a:r>
              <a:rPr lang="nl-NL" sz="2600" dirty="0" err="1"/>
              <a:t>can</a:t>
            </a:r>
            <a:r>
              <a:rPr lang="nl-NL" sz="2600" dirty="0"/>
              <a:t> </a:t>
            </a:r>
            <a:r>
              <a:rPr lang="nl-NL" sz="2600" dirty="0" err="1"/>
              <a:t>be</a:t>
            </a:r>
            <a:r>
              <a:rPr lang="nl-NL" sz="2600" dirty="0"/>
              <a:t> </a:t>
            </a:r>
            <a:r>
              <a:rPr lang="nl-NL" sz="2600" dirty="0" err="1"/>
              <a:t>valued</a:t>
            </a:r>
            <a:r>
              <a:rPr lang="nl-NL" sz="2600" dirty="0"/>
              <a:t> more </a:t>
            </a:r>
            <a:r>
              <a:rPr lang="nl-NL" sz="2600" dirty="0" err="1"/>
              <a:t>easily</a:t>
            </a:r>
            <a:r>
              <a:rPr lang="nl-NL" sz="2600" dirty="0"/>
              <a:t> in 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education</a:t>
            </a:r>
            <a:r>
              <a:rPr lang="nl-NL" sz="2600" dirty="0"/>
              <a:t> (</a:t>
            </a:r>
            <a:r>
              <a:rPr lang="nl-NL" sz="2600" dirty="0" err="1"/>
              <a:t>recogniton</a:t>
            </a:r>
            <a:r>
              <a:rPr lang="nl-NL" sz="2600" dirty="0"/>
              <a:t> of prior </a:t>
            </a:r>
            <a:r>
              <a:rPr lang="nl-NL" sz="2600" dirty="0" err="1"/>
              <a:t>learning</a:t>
            </a:r>
            <a:r>
              <a:rPr lang="nl-NL" sz="2600" dirty="0"/>
              <a:t>)</a:t>
            </a:r>
          </a:p>
          <a:p>
            <a:endParaRPr lang="nl-NL" sz="2600" dirty="0"/>
          </a:p>
          <a:p>
            <a:endParaRPr lang="nl-NL" sz="2600" dirty="0"/>
          </a:p>
          <a:p>
            <a:endParaRPr lang="nl-NL" sz="2600" dirty="0"/>
          </a:p>
          <a:p>
            <a:pPr marL="0" indent="0">
              <a:buNone/>
            </a:pPr>
            <a:endParaRPr lang="nl-NL" sz="2600" dirty="0"/>
          </a:p>
          <a:p>
            <a:endParaRPr lang="nl-NL" sz="2600" dirty="0"/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0173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15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413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659" y="274638"/>
            <a:ext cx="8531256" cy="114300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nl-NL" sz="3600" dirty="0">
                <a:solidFill>
                  <a:srgbClr val="EB5C5B"/>
                </a:solidFill>
              </a:rPr>
              <a:t>The Dutch </a:t>
            </a:r>
            <a:r>
              <a:rPr lang="nl-NL" sz="3600" dirty="0" err="1">
                <a:solidFill>
                  <a:srgbClr val="EB5C5B"/>
                </a:solidFill>
              </a:rPr>
              <a:t>example</a:t>
            </a:r>
            <a:r>
              <a:rPr lang="nl-NL" sz="3600" dirty="0">
                <a:solidFill>
                  <a:srgbClr val="EB5C5B"/>
                </a:solidFill>
              </a:rPr>
              <a:t>: </a:t>
            </a:r>
            <a:r>
              <a:rPr lang="nl-NL" sz="3600" dirty="0" err="1">
                <a:solidFill>
                  <a:srgbClr val="EB5C5B"/>
                </a:solidFill>
              </a:rPr>
              <a:t>an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extensive</a:t>
            </a:r>
            <a:r>
              <a:rPr lang="nl-NL" sz="3600" dirty="0">
                <a:solidFill>
                  <a:srgbClr val="EB5C5B"/>
                </a:solidFill>
              </a:rPr>
              <a:t> </a:t>
            </a:r>
            <a:r>
              <a:rPr lang="nl-NL" sz="3600" dirty="0" err="1">
                <a:solidFill>
                  <a:srgbClr val="EB5C5B"/>
                </a:solidFill>
              </a:rPr>
              <a:t>application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01750"/>
            <a:ext cx="8229600" cy="4824413"/>
          </a:xfrm>
        </p:spPr>
        <p:txBody>
          <a:bodyPr>
            <a:normAutofit lnSpcReduction="10000"/>
          </a:bodyPr>
          <a:lstStyle/>
          <a:p>
            <a:r>
              <a:rPr lang="nl-NL" sz="2600" dirty="0"/>
              <a:t>A </a:t>
            </a:r>
            <a:r>
              <a:rPr lang="nl-NL" sz="2600" dirty="0" err="1"/>
              <a:t>starting</a:t>
            </a:r>
            <a:r>
              <a:rPr lang="nl-NL" sz="2600" dirty="0"/>
              <a:t> </a:t>
            </a:r>
            <a:r>
              <a:rPr lang="nl-NL" sz="2600" dirty="0" err="1"/>
              <a:t>discussion</a:t>
            </a:r>
            <a:r>
              <a:rPr lang="nl-NL" sz="2600" dirty="0"/>
              <a:t> (at </a:t>
            </a:r>
            <a:r>
              <a:rPr lang="nl-NL" sz="2600" dirty="0" err="1"/>
              <a:t>least</a:t>
            </a:r>
            <a:r>
              <a:rPr lang="nl-NL" sz="2600" dirty="0"/>
              <a:t> in </a:t>
            </a:r>
            <a:r>
              <a:rPr lang="nl-NL" sz="2600" dirty="0" err="1"/>
              <a:t>the</a:t>
            </a:r>
            <a:r>
              <a:rPr lang="nl-NL" sz="2600" dirty="0"/>
              <a:t> Netherlands) is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sustainability</a:t>
            </a:r>
            <a:r>
              <a:rPr lang="nl-NL" sz="2600" dirty="0"/>
              <a:t> of </a:t>
            </a:r>
            <a:r>
              <a:rPr lang="nl-NL" sz="2600" dirty="0" err="1"/>
              <a:t>the</a:t>
            </a:r>
            <a:r>
              <a:rPr lang="nl-NL" sz="2600" dirty="0"/>
              <a:t> </a:t>
            </a:r>
            <a:r>
              <a:rPr lang="nl-NL" sz="2600" dirty="0" err="1"/>
              <a:t>study</a:t>
            </a:r>
            <a:r>
              <a:rPr lang="nl-NL" sz="2600" dirty="0"/>
              <a:t> </a:t>
            </a:r>
            <a:r>
              <a:rPr lang="nl-NL" sz="2600" dirty="0" err="1"/>
              <a:t>programme</a:t>
            </a:r>
            <a:r>
              <a:rPr lang="nl-NL" sz="2600" dirty="0"/>
              <a:t> concept </a:t>
            </a:r>
          </a:p>
          <a:p>
            <a:endParaRPr lang="nl-NL" sz="2600" dirty="0"/>
          </a:p>
          <a:p>
            <a:r>
              <a:rPr lang="nl-NL" sz="2600" dirty="0" err="1"/>
              <a:t>Broader</a:t>
            </a:r>
            <a:r>
              <a:rPr lang="nl-NL" sz="2600" dirty="0"/>
              <a:t> </a:t>
            </a:r>
            <a:r>
              <a:rPr lang="nl-NL" sz="2600" dirty="0" err="1"/>
              <a:t>study</a:t>
            </a:r>
            <a:r>
              <a:rPr lang="nl-NL" sz="2600" dirty="0"/>
              <a:t> </a:t>
            </a:r>
            <a:r>
              <a:rPr lang="nl-NL" sz="2600" dirty="0" err="1"/>
              <a:t>progammes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individual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 </a:t>
            </a:r>
            <a:r>
              <a:rPr lang="nl-NL" sz="2600" dirty="0" err="1"/>
              <a:t>pathways</a:t>
            </a:r>
            <a:r>
              <a:rPr lang="nl-NL" sz="2600" dirty="0"/>
              <a:t> </a:t>
            </a:r>
            <a:r>
              <a:rPr lang="nl-NL" sz="2600" dirty="0" err="1"/>
              <a:t>to</a:t>
            </a:r>
            <a:r>
              <a:rPr lang="nl-NL" sz="2600" dirty="0"/>
              <a:t> </a:t>
            </a:r>
            <a:r>
              <a:rPr lang="nl-NL" sz="2600" dirty="0" err="1"/>
              <a:t>achieve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 </a:t>
            </a:r>
            <a:r>
              <a:rPr lang="nl-NL" sz="2600" dirty="0" err="1"/>
              <a:t>outcomes</a:t>
            </a:r>
            <a:r>
              <a:rPr lang="nl-NL" sz="2600" dirty="0"/>
              <a:t> are </a:t>
            </a:r>
            <a:r>
              <a:rPr lang="nl-NL" sz="2600" dirty="0" err="1"/>
              <a:t>growing</a:t>
            </a:r>
            <a:r>
              <a:rPr lang="nl-NL" sz="2600" dirty="0"/>
              <a:t> </a:t>
            </a:r>
            <a:r>
              <a:rPr lang="nl-NL" sz="2600" dirty="0" err="1"/>
              <a:t>phenomena</a:t>
            </a:r>
            <a:r>
              <a:rPr lang="nl-NL" sz="2600" dirty="0"/>
              <a:t> </a:t>
            </a:r>
            <a:r>
              <a:rPr lang="nl-NL" sz="2600" dirty="0" err="1"/>
              <a:t>calling</a:t>
            </a:r>
            <a:r>
              <a:rPr lang="nl-NL" sz="2600" dirty="0"/>
              <a:t> </a:t>
            </a:r>
            <a:r>
              <a:rPr lang="nl-NL" sz="2600" dirty="0" err="1"/>
              <a:t>for</a:t>
            </a:r>
            <a:r>
              <a:rPr lang="nl-NL" sz="2600" dirty="0"/>
              <a:t> </a:t>
            </a:r>
            <a:r>
              <a:rPr lang="nl-NL" sz="2600" dirty="0" err="1"/>
              <a:t>recognition</a:t>
            </a:r>
            <a:r>
              <a:rPr lang="nl-NL" sz="2600" dirty="0"/>
              <a:t> of separate modules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recognition</a:t>
            </a:r>
            <a:r>
              <a:rPr lang="nl-NL" sz="2600" dirty="0"/>
              <a:t> of prior </a:t>
            </a:r>
            <a:r>
              <a:rPr lang="nl-NL" sz="2600" dirty="0" err="1"/>
              <a:t>learning</a:t>
            </a:r>
            <a:endParaRPr lang="nl-NL" sz="2600" dirty="0"/>
          </a:p>
          <a:p>
            <a:endParaRPr lang="nl-NL" sz="2600" dirty="0"/>
          </a:p>
          <a:p>
            <a:r>
              <a:rPr lang="nl-NL" sz="2600" dirty="0"/>
              <a:t>Micro-</a:t>
            </a:r>
            <a:r>
              <a:rPr lang="nl-NL" sz="2600" dirty="0" err="1"/>
              <a:t>credentials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open badges </a:t>
            </a:r>
            <a:r>
              <a:rPr lang="nl-NL" sz="2600" dirty="0" err="1"/>
              <a:t>can</a:t>
            </a:r>
            <a:r>
              <a:rPr lang="nl-NL" sz="2600" dirty="0"/>
              <a:t> </a:t>
            </a:r>
            <a:r>
              <a:rPr lang="nl-NL" sz="2600" dirty="0" err="1"/>
              <a:t>play</a:t>
            </a:r>
            <a:r>
              <a:rPr lang="nl-NL" sz="2600" dirty="0"/>
              <a:t> a </a:t>
            </a:r>
            <a:r>
              <a:rPr lang="nl-NL" sz="2600" dirty="0" err="1"/>
              <a:t>role</a:t>
            </a:r>
            <a:r>
              <a:rPr lang="nl-NL" sz="2600" dirty="0"/>
              <a:t> </a:t>
            </a:r>
            <a:r>
              <a:rPr lang="nl-NL" sz="2600" dirty="0" err="1"/>
              <a:t>to</a:t>
            </a:r>
            <a:r>
              <a:rPr lang="nl-NL" sz="2600" dirty="0"/>
              <a:t> more </a:t>
            </a:r>
            <a:r>
              <a:rPr lang="nl-NL" sz="2600" dirty="0" err="1"/>
              <a:t>flexible</a:t>
            </a:r>
            <a:r>
              <a:rPr lang="nl-NL" sz="2600" dirty="0"/>
              <a:t> </a:t>
            </a:r>
            <a:r>
              <a:rPr lang="nl-NL" sz="2600" dirty="0" err="1"/>
              <a:t>higher</a:t>
            </a:r>
            <a:r>
              <a:rPr lang="nl-NL" sz="2600" dirty="0"/>
              <a:t> </a:t>
            </a:r>
            <a:r>
              <a:rPr lang="nl-NL" sz="2600" dirty="0" err="1"/>
              <a:t>education</a:t>
            </a:r>
            <a:r>
              <a:rPr lang="nl-NL" sz="2600" dirty="0"/>
              <a:t> </a:t>
            </a:r>
            <a:r>
              <a:rPr lang="nl-NL" sz="2800" dirty="0">
                <a:hlinkClick r:id="rId2"/>
              </a:rPr>
              <a:t>https://www.surf.nl/files/2019-06/Whitepaper-on-open-badges-en-micro-credentials.pdf</a:t>
            </a:r>
            <a:r>
              <a:rPr lang="nl-NL" sz="2600" dirty="0"/>
              <a:t> </a:t>
            </a:r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16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0728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nl-NL" sz="3600" dirty="0" err="1">
                <a:solidFill>
                  <a:srgbClr val="EB5C5B"/>
                </a:solidFill>
              </a:rPr>
              <a:t>Discussion</a:t>
            </a:r>
            <a:endParaRPr lang="nl-NL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01750"/>
            <a:ext cx="8229600" cy="482441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nl-NL" sz="2600" dirty="0" err="1"/>
              <a:t>Suggestions</a:t>
            </a:r>
            <a:endParaRPr lang="nl-NL" sz="2600" dirty="0"/>
          </a:p>
          <a:p>
            <a:pPr marL="0" indent="0">
              <a:buNone/>
            </a:pPr>
            <a:endParaRPr lang="nl-NL" sz="2600" dirty="0"/>
          </a:p>
          <a:p>
            <a:r>
              <a:rPr lang="nl-NL" sz="2600" dirty="0"/>
              <a:t>International </a:t>
            </a:r>
            <a:r>
              <a:rPr lang="nl-NL" sz="2600" dirty="0" err="1"/>
              <a:t>comparability</a:t>
            </a:r>
            <a:r>
              <a:rPr lang="nl-NL" sz="2600" dirty="0"/>
              <a:t> of </a:t>
            </a:r>
            <a:r>
              <a:rPr lang="nl-NL" sz="2600" dirty="0" err="1"/>
              <a:t>achieved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 </a:t>
            </a:r>
            <a:r>
              <a:rPr lang="nl-NL" sz="2600" dirty="0" err="1"/>
              <a:t>outcomes</a:t>
            </a:r>
            <a:r>
              <a:rPr lang="nl-NL" sz="2600" dirty="0"/>
              <a:t> / </a:t>
            </a:r>
            <a:r>
              <a:rPr lang="nl-NL" sz="2600" dirty="0" err="1"/>
              <a:t>diplomes</a:t>
            </a:r>
            <a:r>
              <a:rPr lang="nl-NL" sz="2600" dirty="0"/>
              <a:t>. An </a:t>
            </a:r>
            <a:r>
              <a:rPr lang="nl-NL" sz="2600" dirty="0" err="1"/>
              <a:t>eternal</a:t>
            </a:r>
            <a:r>
              <a:rPr lang="nl-NL" sz="2600" dirty="0"/>
              <a:t> </a:t>
            </a:r>
            <a:r>
              <a:rPr lang="nl-NL" sz="2600" dirty="0" err="1"/>
              <a:t>dream</a:t>
            </a:r>
            <a:r>
              <a:rPr lang="nl-NL" sz="2600" dirty="0"/>
              <a:t> or </a:t>
            </a:r>
            <a:r>
              <a:rPr lang="nl-NL" sz="2600" dirty="0" err="1"/>
              <a:t>an</a:t>
            </a:r>
            <a:r>
              <a:rPr lang="nl-NL" sz="2600" dirty="0"/>
              <a:t> </a:t>
            </a:r>
            <a:r>
              <a:rPr lang="nl-NL" sz="2600" dirty="0" err="1"/>
              <a:t>achievable</a:t>
            </a:r>
            <a:r>
              <a:rPr lang="nl-NL" sz="2600" dirty="0"/>
              <a:t> </a:t>
            </a:r>
            <a:r>
              <a:rPr lang="nl-NL" sz="2600" dirty="0" err="1"/>
              <a:t>objective</a:t>
            </a:r>
            <a:r>
              <a:rPr lang="nl-NL" sz="2600" dirty="0"/>
              <a:t>? </a:t>
            </a:r>
          </a:p>
          <a:p>
            <a:endParaRPr lang="nl-NL" sz="2600" dirty="0"/>
          </a:p>
          <a:p>
            <a:r>
              <a:rPr lang="nl-NL" sz="2600" dirty="0" err="1"/>
              <a:t>Recognition</a:t>
            </a:r>
            <a:r>
              <a:rPr lang="nl-NL" sz="2600" dirty="0"/>
              <a:t> of non-</a:t>
            </a:r>
            <a:r>
              <a:rPr lang="nl-NL" sz="2600" dirty="0" err="1"/>
              <a:t>formal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 in </a:t>
            </a:r>
            <a:r>
              <a:rPr lang="nl-NL" sz="2600" dirty="0" err="1"/>
              <a:t>higher</a:t>
            </a:r>
            <a:r>
              <a:rPr lang="nl-NL" sz="2600" dirty="0"/>
              <a:t> </a:t>
            </a:r>
            <a:r>
              <a:rPr lang="nl-NL" sz="2600" dirty="0" err="1"/>
              <a:t>education</a:t>
            </a:r>
            <a:r>
              <a:rPr lang="nl-NL" sz="2600" dirty="0"/>
              <a:t> . A </a:t>
            </a:r>
            <a:r>
              <a:rPr lang="nl-NL" sz="2600" dirty="0" err="1"/>
              <a:t>Trojan</a:t>
            </a:r>
            <a:r>
              <a:rPr lang="nl-NL" sz="2600" dirty="0"/>
              <a:t> horse?  </a:t>
            </a:r>
          </a:p>
          <a:p>
            <a:endParaRPr lang="nl-NL" sz="2600" dirty="0"/>
          </a:p>
          <a:p>
            <a:r>
              <a:rPr lang="nl-NL" sz="2600" dirty="0" err="1"/>
              <a:t>Broader</a:t>
            </a:r>
            <a:r>
              <a:rPr lang="nl-NL" sz="2600" dirty="0"/>
              <a:t> or free </a:t>
            </a:r>
            <a:r>
              <a:rPr lang="nl-NL" sz="2600" dirty="0" err="1"/>
              <a:t>study</a:t>
            </a:r>
            <a:r>
              <a:rPr lang="nl-NL" sz="2600" dirty="0"/>
              <a:t> </a:t>
            </a:r>
            <a:r>
              <a:rPr lang="nl-NL" sz="2600" dirty="0" err="1"/>
              <a:t>programmes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individual</a:t>
            </a:r>
            <a:r>
              <a:rPr lang="nl-NL" sz="2600" dirty="0"/>
              <a:t> </a:t>
            </a:r>
            <a:r>
              <a:rPr lang="nl-NL" sz="2600" dirty="0" err="1"/>
              <a:t>learning</a:t>
            </a:r>
            <a:r>
              <a:rPr lang="nl-NL" sz="2600" dirty="0"/>
              <a:t> </a:t>
            </a:r>
            <a:r>
              <a:rPr lang="nl-NL" sz="2600" dirty="0" err="1"/>
              <a:t>pathways</a:t>
            </a:r>
            <a:r>
              <a:rPr lang="nl-NL" sz="2600" dirty="0"/>
              <a:t> </a:t>
            </a:r>
            <a:r>
              <a:rPr lang="nl-NL" sz="2600" dirty="0" err="1"/>
              <a:t>provide</a:t>
            </a:r>
            <a:r>
              <a:rPr lang="nl-NL" sz="2600" dirty="0"/>
              <a:t> </a:t>
            </a:r>
            <a:r>
              <a:rPr lang="nl-NL" sz="2600" dirty="0" err="1"/>
              <a:t>an</a:t>
            </a:r>
            <a:r>
              <a:rPr lang="nl-NL" sz="2600" dirty="0"/>
              <a:t> </a:t>
            </a:r>
            <a:r>
              <a:rPr lang="nl-NL" sz="2600" dirty="0" err="1"/>
              <a:t>interesting</a:t>
            </a:r>
            <a:r>
              <a:rPr lang="nl-NL" sz="2600" dirty="0"/>
              <a:t> </a:t>
            </a:r>
            <a:r>
              <a:rPr lang="nl-NL" sz="2600" dirty="0" err="1"/>
              <a:t>perspective</a:t>
            </a:r>
            <a:r>
              <a:rPr lang="nl-NL" sz="2600" dirty="0"/>
              <a:t> </a:t>
            </a:r>
            <a:r>
              <a:rPr lang="nl-NL" sz="2600" dirty="0" err="1"/>
              <a:t>for</a:t>
            </a:r>
            <a:r>
              <a:rPr lang="nl-NL" sz="2600" dirty="0"/>
              <a:t> </a:t>
            </a:r>
            <a:r>
              <a:rPr lang="nl-NL" sz="2600" dirty="0" err="1"/>
              <a:t>students</a:t>
            </a:r>
            <a:r>
              <a:rPr lang="nl-NL" sz="2600" dirty="0"/>
              <a:t> </a:t>
            </a:r>
          </a:p>
          <a:p>
            <a:endParaRPr lang="nl-NL" sz="2600" dirty="0"/>
          </a:p>
          <a:p>
            <a:r>
              <a:rPr lang="nl-NL" sz="2600" dirty="0" err="1"/>
              <a:t>Internationalization</a:t>
            </a:r>
            <a:r>
              <a:rPr lang="nl-NL" sz="2600" dirty="0"/>
              <a:t> / </a:t>
            </a:r>
            <a:r>
              <a:rPr lang="nl-NL" sz="2600" dirty="0" err="1"/>
              <a:t>international</a:t>
            </a:r>
            <a:r>
              <a:rPr lang="nl-NL" sz="2600" dirty="0"/>
              <a:t> </a:t>
            </a:r>
            <a:r>
              <a:rPr lang="nl-NL" sz="2600" dirty="0" err="1"/>
              <a:t>mobility</a:t>
            </a:r>
            <a:r>
              <a:rPr lang="nl-NL" sz="2600" dirty="0"/>
              <a:t> of </a:t>
            </a:r>
            <a:r>
              <a:rPr lang="nl-NL" sz="2600" dirty="0" err="1"/>
              <a:t>students</a:t>
            </a:r>
            <a:r>
              <a:rPr lang="nl-NL" sz="2600" dirty="0"/>
              <a:t> </a:t>
            </a:r>
            <a:r>
              <a:rPr lang="nl-NL" sz="2600" dirty="0" err="1"/>
              <a:t>and</a:t>
            </a:r>
            <a:r>
              <a:rPr lang="nl-NL" sz="2600" dirty="0"/>
              <a:t> </a:t>
            </a:r>
            <a:r>
              <a:rPr lang="nl-NL" sz="2600" dirty="0" err="1"/>
              <a:t>workforce</a:t>
            </a:r>
            <a:r>
              <a:rPr lang="nl-NL" sz="2600" dirty="0"/>
              <a:t> has </a:t>
            </a:r>
            <a:r>
              <a:rPr lang="nl-NL" sz="2600" dirty="0" err="1"/>
              <a:t>gone</a:t>
            </a:r>
            <a:r>
              <a:rPr lang="nl-NL" sz="2600" dirty="0"/>
              <a:t> </a:t>
            </a:r>
            <a:r>
              <a:rPr lang="nl-NL" sz="2600" dirty="0" err="1"/>
              <a:t>through</a:t>
            </a:r>
            <a:r>
              <a:rPr lang="nl-NL" sz="2600" dirty="0"/>
              <a:t> </a:t>
            </a:r>
            <a:r>
              <a:rPr lang="nl-NL" sz="2600" dirty="0" err="1"/>
              <a:t>the</a:t>
            </a:r>
            <a:r>
              <a:rPr lang="nl-NL" sz="2600" dirty="0"/>
              <a:t> roof</a:t>
            </a:r>
          </a:p>
          <a:p>
            <a:endParaRPr lang="nl-NL" sz="2600" dirty="0"/>
          </a:p>
          <a:p>
            <a:endParaRPr lang="nl-NL" sz="2600" dirty="0"/>
          </a:p>
          <a:p>
            <a:endParaRPr lang="nl-NL" sz="2600" dirty="0"/>
          </a:p>
          <a:p>
            <a:endParaRPr lang="nl-NL" sz="2600" dirty="0"/>
          </a:p>
          <a:p>
            <a:endParaRPr lang="nl-NL" dirty="0"/>
          </a:p>
        </p:txBody>
      </p:sp>
      <p:sp>
        <p:nvSpPr>
          <p:cNvPr id="6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17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9782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71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BE" sz="3600" dirty="0" err="1">
                <a:solidFill>
                  <a:srgbClr val="EB5C5B"/>
                </a:solidFill>
              </a:rPr>
              <a:t>Outline</a:t>
            </a:r>
            <a:endParaRPr lang="nl-BE" sz="3600" dirty="0">
              <a:solidFill>
                <a:srgbClr val="EB5C5B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>
                <a:srgbClr val="59BEC0"/>
              </a:buClr>
            </a:pPr>
            <a:r>
              <a:rPr lang="nl-BE" dirty="0"/>
              <a:t>NVAO</a:t>
            </a:r>
          </a:p>
          <a:p>
            <a:pPr>
              <a:buClr>
                <a:srgbClr val="59BEC0"/>
              </a:buClr>
            </a:pPr>
            <a:r>
              <a:rPr lang="nl-BE" dirty="0"/>
              <a:t>Bologna </a:t>
            </a:r>
            <a:r>
              <a:rPr lang="nl-BE" dirty="0" err="1"/>
              <a:t>process</a:t>
            </a:r>
            <a:endParaRPr lang="nl-BE" dirty="0"/>
          </a:p>
          <a:p>
            <a:pPr>
              <a:buClr>
                <a:srgbClr val="59BEC0"/>
              </a:buClr>
            </a:pPr>
            <a:r>
              <a:rPr lang="nl-BE" dirty="0" err="1"/>
              <a:t>Qualification</a:t>
            </a:r>
            <a:r>
              <a:rPr lang="nl-BE" dirty="0"/>
              <a:t> </a:t>
            </a:r>
            <a:r>
              <a:rPr lang="nl-BE" dirty="0" err="1"/>
              <a:t>frameworks</a:t>
            </a:r>
            <a:r>
              <a:rPr lang="nl-BE" dirty="0"/>
              <a:t> in EHEA</a:t>
            </a:r>
          </a:p>
          <a:p>
            <a:pPr>
              <a:buClr>
                <a:srgbClr val="59BEC0"/>
              </a:buClr>
            </a:pPr>
            <a:r>
              <a:rPr lang="nl-BE" dirty="0" err="1"/>
              <a:t>NQF’s</a:t>
            </a:r>
            <a:r>
              <a:rPr lang="nl-BE" dirty="0"/>
              <a:t> The Netherlands – </a:t>
            </a:r>
            <a:r>
              <a:rPr lang="nl-BE" dirty="0" err="1"/>
              <a:t>Flanders</a:t>
            </a:r>
            <a:endParaRPr lang="nl-BE" dirty="0"/>
          </a:p>
          <a:p>
            <a:pPr>
              <a:buClr>
                <a:srgbClr val="59BEC0"/>
              </a:buClr>
            </a:pPr>
            <a:r>
              <a:rPr lang="nl-BE" dirty="0"/>
              <a:t>The Dutch </a:t>
            </a:r>
            <a:r>
              <a:rPr lang="nl-BE" dirty="0" err="1"/>
              <a:t>example</a:t>
            </a:r>
            <a:r>
              <a:rPr lang="nl-BE" dirty="0"/>
              <a:t> NLQF</a:t>
            </a:r>
          </a:p>
          <a:p>
            <a:pPr lvl="1">
              <a:buClr>
                <a:srgbClr val="59BEC0"/>
              </a:buClr>
            </a:pPr>
            <a:r>
              <a:rPr lang="nl-BE" dirty="0" err="1"/>
              <a:t>Recognition</a:t>
            </a:r>
            <a:r>
              <a:rPr lang="nl-BE" dirty="0"/>
              <a:t> of </a:t>
            </a:r>
            <a:r>
              <a:rPr lang="nl-BE" dirty="0" err="1"/>
              <a:t>formal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non-</a:t>
            </a:r>
            <a:r>
              <a:rPr lang="nl-BE" dirty="0" err="1"/>
              <a:t>formal</a:t>
            </a:r>
            <a:r>
              <a:rPr lang="nl-BE" dirty="0"/>
              <a:t> </a:t>
            </a:r>
            <a:r>
              <a:rPr lang="nl-BE" dirty="0" err="1"/>
              <a:t>qualifications</a:t>
            </a:r>
            <a:endParaRPr lang="nl-BE" dirty="0"/>
          </a:p>
          <a:p>
            <a:pPr lvl="1">
              <a:buClr>
                <a:srgbClr val="59BEC0"/>
              </a:buClr>
            </a:pPr>
            <a:r>
              <a:rPr lang="nl-BE" dirty="0" err="1"/>
              <a:t>Developments</a:t>
            </a:r>
            <a:r>
              <a:rPr lang="nl-BE" dirty="0"/>
              <a:t> in Dutch </a:t>
            </a:r>
            <a:r>
              <a:rPr lang="nl-BE" dirty="0" err="1"/>
              <a:t>higher</a:t>
            </a:r>
            <a:r>
              <a:rPr lang="nl-BE" dirty="0"/>
              <a:t> </a:t>
            </a:r>
            <a:r>
              <a:rPr lang="nl-BE" dirty="0" err="1"/>
              <a:t>education</a:t>
            </a:r>
            <a:endParaRPr lang="nl-BE" dirty="0"/>
          </a:p>
          <a:p>
            <a:pPr>
              <a:buClr>
                <a:srgbClr val="59BEC0"/>
              </a:buClr>
            </a:pPr>
            <a:r>
              <a:rPr lang="nl-BE" dirty="0" err="1"/>
              <a:t>Discussion</a:t>
            </a:r>
            <a:r>
              <a:rPr lang="nl-BE" dirty="0"/>
              <a:t> </a:t>
            </a:r>
          </a:p>
          <a:p>
            <a:pPr>
              <a:buClr>
                <a:srgbClr val="59BEC0"/>
              </a:buClr>
            </a:pPr>
            <a:endParaRPr lang="nl-BE" dirty="0"/>
          </a:p>
        </p:txBody>
      </p:sp>
      <p:sp>
        <p:nvSpPr>
          <p:cNvPr id="5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2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07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65463"/>
            <a:ext cx="8229600" cy="12521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36000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GB" sz="3600" dirty="0">
                <a:solidFill>
                  <a:srgbClr val="EB5C5B"/>
                </a:solidFill>
              </a:rPr>
              <a:t>Position of NVAO</a:t>
            </a:r>
            <a:endParaRPr lang="en-GB" dirty="0"/>
          </a:p>
        </p:txBody>
      </p:sp>
      <p:sp>
        <p:nvSpPr>
          <p:cNvPr id="5" name="Gelijkbenige driehoek 4"/>
          <p:cNvSpPr/>
          <p:nvPr/>
        </p:nvSpPr>
        <p:spPr bwMode="auto">
          <a:xfrm>
            <a:off x="1953013" y="1984850"/>
            <a:ext cx="5000660" cy="3571900"/>
          </a:xfrm>
          <a:prstGeom prst="triangle">
            <a:avLst>
              <a:gd name="adj" fmla="val 50298"/>
            </a:avLst>
          </a:prstGeom>
          <a:solidFill>
            <a:srgbClr val="EB5C5B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7" name="Afgeronde rechthoek 6"/>
          <p:cNvSpPr/>
          <p:nvPr/>
        </p:nvSpPr>
        <p:spPr bwMode="auto">
          <a:xfrm>
            <a:off x="3381773" y="1484784"/>
            <a:ext cx="2232000" cy="360000"/>
          </a:xfrm>
          <a:prstGeom prst="roundRect">
            <a:avLst/>
          </a:prstGeom>
          <a:solidFill>
            <a:srgbClr val="59BE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‘Higher education’</a:t>
            </a:r>
          </a:p>
        </p:txBody>
      </p:sp>
      <p:sp>
        <p:nvSpPr>
          <p:cNvPr id="8" name="Afgeronde rechthoek 7"/>
          <p:cNvSpPr/>
          <p:nvPr/>
        </p:nvSpPr>
        <p:spPr bwMode="auto">
          <a:xfrm>
            <a:off x="881443" y="5699626"/>
            <a:ext cx="2232000" cy="360000"/>
          </a:xfrm>
          <a:prstGeom prst="roundRect">
            <a:avLst/>
          </a:prstGeom>
          <a:solidFill>
            <a:srgbClr val="59BE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‘Government’</a:t>
            </a:r>
          </a:p>
        </p:txBody>
      </p:sp>
      <p:sp>
        <p:nvSpPr>
          <p:cNvPr id="9" name="Afgeronde rechthoek 8"/>
          <p:cNvSpPr/>
          <p:nvPr/>
        </p:nvSpPr>
        <p:spPr bwMode="auto">
          <a:xfrm>
            <a:off x="6167855" y="5699626"/>
            <a:ext cx="2232000" cy="360000"/>
          </a:xfrm>
          <a:prstGeom prst="roundRect">
            <a:avLst/>
          </a:prstGeom>
          <a:solidFill>
            <a:srgbClr val="59BEC0"/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‘Society’</a:t>
            </a:r>
          </a:p>
        </p:txBody>
      </p:sp>
      <p:cxnSp>
        <p:nvCxnSpPr>
          <p:cNvPr id="11" name="Rechte verbindingslijn met pijl 10"/>
          <p:cNvCxnSpPr/>
          <p:nvPr/>
        </p:nvCxnSpPr>
        <p:spPr bwMode="auto">
          <a:xfrm rot="16200000" flipH="1">
            <a:off x="4203310" y="2520635"/>
            <a:ext cx="3571900" cy="2500330"/>
          </a:xfrm>
          <a:prstGeom prst="straightConnector1">
            <a:avLst/>
          </a:prstGeom>
          <a:ln>
            <a:solidFill>
              <a:srgbClr val="EB5C5B"/>
            </a:solidFill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Rechte verbindingslijn met pijl 13"/>
          <p:cNvCxnSpPr/>
          <p:nvPr/>
        </p:nvCxnSpPr>
        <p:spPr bwMode="auto">
          <a:xfrm rot="16200000" flipH="1">
            <a:off x="4489062" y="2520635"/>
            <a:ext cx="3571900" cy="2500330"/>
          </a:xfrm>
          <a:prstGeom prst="straightConnector1">
            <a:avLst/>
          </a:prstGeom>
          <a:ln>
            <a:solidFill>
              <a:srgbClr val="EB5C5B"/>
            </a:solidFill>
            <a:headEnd type="arrow" w="med" len="med"/>
            <a:tailEnd type="non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 bwMode="auto">
          <a:xfrm rot="16200000" flipH="1" flipV="1">
            <a:off x="1138928" y="2513184"/>
            <a:ext cx="3571900" cy="2515232"/>
          </a:xfrm>
          <a:prstGeom prst="straightConnector1">
            <a:avLst/>
          </a:prstGeom>
          <a:ln>
            <a:solidFill>
              <a:srgbClr val="EB5C5B"/>
            </a:solidFill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Rechte verbindingslijn met pijl 17"/>
          <p:cNvCxnSpPr/>
          <p:nvPr/>
        </p:nvCxnSpPr>
        <p:spPr bwMode="auto">
          <a:xfrm rot="16200000" flipH="1" flipV="1">
            <a:off x="853176" y="2513184"/>
            <a:ext cx="3571900" cy="2515232"/>
          </a:xfrm>
          <a:prstGeom prst="straightConnector1">
            <a:avLst/>
          </a:prstGeom>
          <a:ln>
            <a:solidFill>
              <a:srgbClr val="EB5C5B"/>
            </a:solidFill>
            <a:headEnd type="arrow" w="med" len="med"/>
            <a:tailEnd type="non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Rechte verbindingslijn met pijl 18"/>
          <p:cNvCxnSpPr/>
          <p:nvPr/>
        </p:nvCxnSpPr>
        <p:spPr bwMode="auto">
          <a:xfrm rot="10800000">
            <a:off x="3361541" y="5771064"/>
            <a:ext cx="2592000" cy="1588"/>
          </a:xfrm>
          <a:prstGeom prst="straightConnector1">
            <a:avLst/>
          </a:prstGeom>
          <a:ln>
            <a:solidFill>
              <a:srgbClr val="EB5C5B"/>
            </a:solidFill>
            <a:headEnd type="arrow" w="med" len="med"/>
            <a:tailEnd type="non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Rechte verbindingslijn met pijl 21"/>
          <p:cNvCxnSpPr/>
          <p:nvPr/>
        </p:nvCxnSpPr>
        <p:spPr bwMode="auto">
          <a:xfrm rot="10800000">
            <a:off x="3361541" y="5993313"/>
            <a:ext cx="2592000" cy="1588"/>
          </a:xfrm>
          <a:prstGeom prst="straightConnector1">
            <a:avLst/>
          </a:prstGeom>
          <a:ln>
            <a:solidFill>
              <a:srgbClr val="EB5C5B"/>
            </a:solidFill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4" name="Afgeronde rechthoek 23"/>
          <p:cNvSpPr/>
          <p:nvPr/>
        </p:nvSpPr>
        <p:spPr bwMode="auto">
          <a:xfrm>
            <a:off x="3738963" y="3199296"/>
            <a:ext cx="1476000" cy="3600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solidFill>
                  <a:schemeClr val="bg1"/>
                </a:solidFill>
                <a:latin typeface="Arial" charset="0"/>
              </a:rPr>
              <a:t>Enhancement</a:t>
            </a:r>
            <a:endParaRPr kumimoji="0" lang="en-GB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5" name="Afgeronde rechthoek 24"/>
          <p:cNvSpPr/>
          <p:nvPr/>
        </p:nvSpPr>
        <p:spPr bwMode="auto">
          <a:xfrm>
            <a:off x="2667393" y="4913808"/>
            <a:ext cx="1476000" cy="3600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solidFill>
                  <a:schemeClr val="bg1"/>
                </a:solidFill>
                <a:latin typeface="Arial" charset="0"/>
              </a:rPr>
              <a:t>Accountability</a:t>
            </a:r>
            <a:endParaRPr kumimoji="0" lang="en-GB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6" name="Afgeronde rechthoek 25"/>
          <p:cNvSpPr/>
          <p:nvPr/>
        </p:nvSpPr>
        <p:spPr bwMode="auto">
          <a:xfrm>
            <a:off x="4810533" y="4910998"/>
            <a:ext cx="1476000" cy="360000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headEnd type="none" w="med" len="med"/>
            <a:tailEnd type="none" w="med" len="med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solidFill>
                  <a:schemeClr val="bg1"/>
                </a:solidFill>
                <a:latin typeface="Arial" charset="0"/>
              </a:rPr>
              <a:t>Information</a:t>
            </a:r>
            <a:endParaRPr kumimoji="0" lang="en-GB" sz="160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9" name="Ovaal 28"/>
          <p:cNvSpPr/>
          <p:nvPr/>
        </p:nvSpPr>
        <p:spPr bwMode="auto">
          <a:xfrm>
            <a:off x="3692269" y="3913676"/>
            <a:ext cx="1548602" cy="725210"/>
          </a:xfrm>
          <a:prstGeom prst="ellipse">
            <a:avLst/>
          </a:prstGeom>
          <a:solidFill>
            <a:srgbClr val="59BEC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000" b="1" u="none" strike="noStrike" cap="none" normalizeH="0" dirty="0">
              <a:ln>
                <a:noFill/>
              </a:ln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kstvak 2"/>
          <p:cNvSpPr txBox="1"/>
          <p:nvPr/>
        </p:nvSpPr>
        <p:spPr>
          <a:xfrm>
            <a:off x="3999931" y="4045448"/>
            <a:ext cx="1548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2400" b="1" dirty="0">
                <a:solidFill>
                  <a:schemeClr val="bg1"/>
                </a:solidFill>
              </a:rPr>
              <a:t>NVAO</a:t>
            </a:r>
          </a:p>
        </p:txBody>
      </p:sp>
      <p:sp>
        <p:nvSpPr>
          <p:cNvPr id="21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3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711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1300147"/>
            <a:ext cx="7992888" cy="357665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500" b="1" dirty="0"/>
              <a:t>Bologna Declaration 19 June </a:t>
            </a:r>
            <a:r>
              <a:rPr lang="nl-NL" sz="2500" b="1" dirty="0"/>
              <a:t>1999 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NL" sz="2500" dirty="0"/>
              <a:t>Transparant </a:t>
            </a:r>
            <a:r>
              <a:rPr lang="nl-NL" sz="2500" dirty="0" err="1"/>
              <a:t>higher</a:t>
            </a:r>
            <a:r>
              <a:rPr lang="nl-NL" sz="2500" dirty="0"/>
              <a:t> </a:t>
            </a:r>
            <a:r>
              <a:rPr lang="nl-NL" sz="2500" dirty="0" err="1"/>
              <a:t>education</a:t>
            </a:r>
            <a:r>
              <a:rPr lang="nl-NL" sz="2500" dirty="0"/>
              <a:t> (HE) system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NL" sz="2500" dirty="0"/>
              <a:t>International </a:t>
            </a:r>
            <a:r>
              <a:rPr lang="nl-NL" sz="2500" dirty="0" err="1"/>
              <a:t>comparison</a:t>
            </a:r>
            <a:r>
              <a:rPr lang="nl-NL" sz="2500" dirty="0"/>
              <a:t> (bachelor-master </a:t>
            </a:r>
            <a:r>
              <a:rPr lang="nl-NL" sz="2500" dirty="0" err="1"/>
              <a:t>structure</a:t>
            </a:r>
            <a:r>
              <a:rPr lang="nl-NL" sz="2500" dirty="0"/>
              <a:t> </a:t>
            </a:r>
            <a:r>
              <a:rPr lang="nl-NL" sz="2500" dirty="0" err="1"/>
              <a:t>and</a:t>
            </a:r>
            <a:r>
              <a:rPr lang="nl-NL" sz="2500" dirty="0"/>
              <a:t> </a:t>
            </a:r>
            <a:r>
              <a:rPr lang="nl-NL" sz="2500" dirty="0" err="1"/>
              <a:t>introduction</a:t>
            </a:r>
            <a:r>
              <a:rPr lang="nl-NL" sz="2500" dirty="0"/>
              <a:t> </a:t>
            </a:r>
            <a:r>
              <a:rPr lang="en-GB" sz="2500" dirty="0" err="1"/>
              <a:t>Europea</a:t>
            </a:r>
            <a:r>
              <a:rPr lang="nl-NL" sz="2500" dirty="0"/>
              <a:t>n Credit Transfer System - </a:t>
            </a:r>
            <a:r>
              <a:rPr lang="en-GB" sz="2500" dirty="0"/>
              <a:t>ECTS</a:t>
            </a:r>
            <a:r>
              <a:rPr lang="nl-NL" sz="2500" dirty="0"/>
              <a:t>)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NL" sz="2500" dirty="0" err="1"/>
              <a:t>Stimulate</a:t>
            </a:r>
            <a:r>
              <a:rPr lang="nl-NL" sz="2500" dirty="0"/>
              <a:t> </a:t>
            </a:r>
            <a:r>
              <a:rPr lang="nl-NL" sz="2500" dirty="0" err="1"/>
              <a:t>further</a:t>
            </a:r>
            <a:r>
              <a:rPr lang="nl-NL" sz="2500" dirty="0"/>
              <a:t> development of </a:t>
            </a:r>
            <a:r>
              <a:rPr lang="nl-NL" sz="2500" dirty="0" err="1"/>
              <a:t>quality</a:t>
            </a:r>
            <a:r>
              <a:rPr lang="nl-NL" sz="2500" dirty="0"/>
              <a:t> of HE </a:t>
            </a:r>
            <a:r>
              <a:rPr lang="nl-NL" sz="2500" dirty="0" err="1"/>
              <a:t>programmes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NL" sz="2500" dirty="0"/>
              <a:t>Ensure independent </a:t>
            </a:r>
            <a:r>
              <a:rPr lang="nl-NL" sz="2500" dirty="0" err="1"/>
              <a:t>quality</a:t>
            </a:r>
            <a:r>
              <a:rPr lang="nl-NL" sz="2500" dirty="0"/>
              <a:t> assessment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NL" sz="2500" dirty="0"/>
              <a:t>Ensure </a:t>
            </a:r>
            <a:r>
              <a:rPr lang="nl-NL" sz="2500" dirty="0" err="1"/>
              <a:t>quality</a:t>
            </a:r>
            <a:r>
              <a:rPr lang="nl-NL" sz="2500" dirty="0"/>
              <a:t> of </a:t>
            </a:r>
            <a:r>
              <a:rPr lang="nl-NL" sz="2500" dirty="0" err="1"/>
              <a:t>programmes</a:t>
            </a:r>
            <a:r>
              <a:rPr lang="nl-NL" sz="2500" dirty="0"/>
              <a:t> </a:t>
            </a:r>
            <a:r>
              <a:rPr lang="nl-NL" sz="2500" dirty="0" err="1"/>
              <a:t>foreign</a:t>
            </a:r>
            <a:r>
              <a:rPr lang="nl-NL" sz="2500" dirty="0"/>
              <a:t> providers on </a:t>
            </a:r>
            <a:r>
              <a:rPr lang="nl-NL" sz="2500" dirty="0" err="1"/>
              <a:t>national</a:t>
            </a:r>
            <a:r>
              <a:rPr lang="nl-NL" sz="2500" dirty="0"/>
              <a:t> HE market</a:t>
            </a:r>
            <a:endParaRPr lang="nl-BE" sz="2500" dirty="0"/>
          </a:p>
          <a:p>
            <a:pPr lvl="0">
              <a:buClr>
                <a:srgbClr val="59BEC0"/>
              </a:buClr>
            </a:pPr>
            <a:r>
              <a:rPr lang="nl-BE" sz="2500" dirty="0"/>
              <a:t>Development European </a:t>
            </a:r>
            <a:r>
              <a:rPr lang="nl-BE" sz="2500" dirty="0" err="1"/>
              <a:t>Higher</a:t>
            </a:r>
            <a:r>
              <a:rPr lang="nl-BE" sz="2500" dirty="0"/>
              <a:t> </a:t>
            </a:r>
            <a:r>
              <a:rPr lang="nl-BE" sz="2500" dirty="0" err="1"/>
              <a:t>Education</a:t>
            </a:r>
            <a:r>
              <a:rPr lang="nl-BE" sz="2500" dirty="0"/>
              <a:t> Area (EHEA)</a:t>
            </a:r>
          </a:p>
          <a:p>
            <a:pPr>
              <a:lnSpc>
                <a:spcPct val="100000"/>
              </a:lnSpc>
              <a:spcAft>
                <a:spcPts val="0"/>
              </a:spcAft>
              <a:buClr>
                <a:srgbClr val="59BEC0"/>
              </a:buClr>
            </a:pPr>
            <a:endParaRPr kumimoji="1" lang="nl-NL" sz="2500" i="1" dirty="0">
              <a:solidFill>
                <a:srgbClr val="333333"/>
              </a:solidFill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GB" sz="3600" dirty="0">
                <a:solidFill>
                  <a:srgbClr val="EB5C5B"/>
                </a:solidFill>
              </a:rPr>
              <a:t>Bologna process</a:t>
            </a:r>
          </a:p>
        </p:txBody>
      </p:sp>
      <p:sp>
        <p:nvSpPr>
          <p:cNvPr id="7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4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35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1300147"/>
            <a:ext cx="7992888" cy="357665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  <a:buClr>
                <a:srgbClr val="59BEC0"/>
              </a:buClr>
            </a:pPr>
            <a:r>
              <a:rPr kumimoji="1" lang="nl-NL" sz="2500" dirty="0">
                <a:solidFill>
                  <a:srgbClr val="003300"/>
                </a:solidFill>
                <a:cs typeface="Arial" pitchFamily="34" charset="0"/>
              </a:rPr>
              <a:t>Ministers Communiqué </a:t>
            </a:r>
            <a:r>
              <a:rPr kumimoji="1" lang="nl-NL" sz="2500" dirty="0">
                <a:solidFill>
                  <a:srgbClr val="333333"/>
                </a:solidFill>
                <a:cs typeface="Arial" pitchFamily="34" charset="0"/>
              </a:rPr>
              <a:t>London 2007 : 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“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Qualifications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frameworks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are important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instruments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in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achieving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comparability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and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transparency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within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the EHEA and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facilitating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the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movement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of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learners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within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, as well as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between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,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higher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education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systems.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They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should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also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help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HEIs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to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develop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modules and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study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programmes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based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on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learning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outcomes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and </a:t>
            </a:r>
            <a:r>
              <a:rPr kumimoji="1" lang="nl-NL" sz="2500" i="1" dirty="0" err="1">
                <a:solidFill>
                  <a:schemeClr val="accent1"/>
                </a:solidFill>
              </a:rPr>
              <a:t>credits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, and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improve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the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recognition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of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qualifications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as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well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as all </a:t>
            </a:r>
            <a:r>
              <a:rPr kumimoji="1" lang="nl-NL" sz="2500" i="1" dirty="0" err="1">
                <a:solidFill>
                  <a:srgbClr val="333333"/>
                </a:solidFill>
                <a:cs typeface="Arial" pitchFamily="34" charset="0"/>
              </a:rPr>
              <a:t>forms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 of </a:t>
            </a:r>
            <a:r>
              <a:rPr kumimoji="1" lang="nl-NL" sz="2500" i="1" dirty="0">
                <a:solidFill>
                  <a:schemeClr val="accent1"/>
                </a:solidFill>
              </a:rPr>
              <a:t>prior </a:t>
            </a:r>
            <a:r>
              <a:rPr kumimoji="1" lang="nl-NL" sz="2500" i="1" dirty="0" err="1">
                <a:solidFill>
                  <a:schemeClr val="accent1"/>
                </a:solidFill>
              </a:rPr>
              <a:t>learning</a:t>
            </a:r>
            <a:r>
              <a:rPr kumimoji="1" lang="nl-NL" sz="2500" i="1" dirty="0">
                <a:solidFill>
                  <a:srgbClr val="333333"/>
                </a:solidFill>
                <a:cs typeface="Arial" pitchFamily="34" charset="0"/>
              </a:rPr>
              <a:t>.”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GB" sz="3600" dirty="0">
                <a:solidFill>
                  <a:srgbClr val="EB5C5B"/>
                </a:solidFill>
              </a:rPr>
              <a:t>Qualifications Framework in EHEA</a:t>
            </a:r>
          </a:p>
        </p:txBody>
      </p:sp>
      <p:sp>
        <p:nvSpPr>
          <p:cNvPr id="5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5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270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en-GB" sz="3600" dirty="0">
                <a:solidFill>
                  <a:srgbClr val="EB5C5B"/>
                </a:solidFill>
              </a:rPr>
              <a:t>Qualifications Framework in EHEA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367624"/>
            <a:ext cx="7704137" cy="4725202"/>
          </a:xfrm>
        </p:spPr>
        <p:txBody>
          <a:bodyPr>
            <a:normAutofit fontScale="77500" lnSpcReduction="20000"/>
          </a:bodyPr>
          <a:lstStyle/>
          <a:p>
            <a:pPr>
              <a:buClr>
                <a:srgbClr val="59BEC0"/>
              </a:buClr>
            </a:pPr>
            <a:r>
              <a:rPr kumimoji="1" lang="nl-NL" altLang="nl-NL" dirty="0">
                <a:solidFill>
                  <a:srgbClr val="333333"/>
                </a:solidFill>
                <a:cs typeface="Arial" charset="0"/>
              </a:rPr>
              <a:t>O</a:t>
            </a:r>
            <a:r>
              <a:rPr lang="en-GB" altLang="nl-NL" dirty="0" err="1"/>
              <a:t>verarching</a:t>
            </a:r>
            <a:r>
              <a:rPr lang="en-GB" altLang="nl-NL" dirty="0"/>
              <a:t> European Qualification Framework for the EHEA</a:t>
            </a:r>
          </a:p>
          <a:p>
            <a:endParaRPr lang="en-GB" altLang="nl-NL" dirty="0"/>
          </a:p>
          <a:p>
            <a:pPr lvl="1"/>
            <a:r>
              <a:rPr lang="en-GB" altLang="nl-NL" dirty="0"/>
              <a:t>3 cycles+: </a:t>
            </a:r>
            <a:r>
              <a:rPr lang="en-GB" altLang="nl-NL" i="1" dirty="0"/>
              <a:t>short</a:t>
            </a:r>
            <a:r>
              <a:rPr lang="en-GB" altLang="nl-NL" dirty="0"/>
              <a:t> </a:t>
            </a:r>
            <a:r>
              <a:rPr lang="en-GB" altLang="nl-NL" i="1" dirty="0"/>
              <a:t>(Paris Communique)</a:t>
            </a:r>
            <a:r>
              <a:rPr lang="en-GB" altLang="nl-NL" dirty="0"/>
              <a:t>, 1</a:t>
            </a:r>
            <a:r>
              <a:rPr lang="en-GB" altLang="nl-NL" baseline="30000" dirty="0"/>
              <a:t>st</a:t>
            </a:r>
            <a:r>
              <a:rPr lang="en-GB" altLang="nl-NL" dirty="0"/>
              <a:t> (BA), 2</a:t>
            </a:r>
            <a:r>
              <a:rPr lang="en-GB" altLang="nl-NL" baseline="30000" dirty="0"/>
              <a:t>nd</a:t>
            </a:r>
            <a:r>
              <a:rPr lang="en-GB" altLang="nl-NL" dirty="0"/>
              <a:t> (MA), 3</a:t>
            </a:r>
            <a:r>
              <a:rPr lang="en-GB" altLang="nl-NL" baseline="30000" dirty="0"/>
              <a:t>rd</a:t>
            </a:r>
            <a:r>
              <a:rPr lang="en-GB" altLang="nl-NL" dirty="0"/>
              <a:t> (PhD)</a:t>
            </a:r>
          </a:p>
          <a:p>
            <a:pPr lvl="1"/>
            <a:r>
              <a:rPr lang="en-GB" altLang="nl-NL" dirty="0"/>
              <a:t>Generic descriptors for each cycle (Dublin descriptors)</a:t>
            </a:r>
          </a:p>
          <a:p>
            <a:pPr lvl="1"/>
            <a:r>
              <a:rPr lang="en-GB" altLang="nl-NL" dirty="0"/>
              <a:t>Credits ranges, ECTS (work load 25-30 hours; for 3</a:t>
            </a:r>
            <a:r>
              <a:rPr lang="en-GB" altLang="nl-NL" baseline="30000" dirty="0"/>
              <a:t>rd</a:t>
            </a:r>
            <a:r>
              <a:rPr lang="en-GB" altLang="nl-NL" dirty="0"/>
              <a:t> cycle ECTS not specified); ECTS Users Guide 2015</a:t>
            </a:r>
          </a:p>
          <a:p>
            <a:pPr lvl="1"/>
            <a:r>
              <a:rPr lang="en-GB" altLang="nl-NL" dirty="0"/>
              <a:t>Development of National Qualifications Frameworks (NQFs)</a:t>
            </a:r>
          </a:p>
          <a:p>
            <a:pPr lvl="1"/>
            <a:r>
              <a:rPr lang="en-GB" altLang="nl-NL" dirty="0"/>
              <a:t>Certification of NQFs to ensure that NQFs are in line with European framework</a:t>
            </a:r>
          </a:p>
          <a:p>
            <a:pPr marL="457200" lvl="1" indent="0">
              <a:buNone/>
            </a:pPr>
            <a:endParaRPr lang="en-GB" altLang="nl-NL" dirty="0"/>
          </a:p>
          <a:p>
            <a:pPr>
              <a:buClr>
                <a:srgbClr val="59BEC0"/>
              </a:buClr>
            </a:pPr>
            <a:r>
              <a:rPr lang="en-GB" altLang="nl-NL" dirty="0"/>
              <a:t>EU framework for lifelong learning (EQF) has 8 levels</a:t>
            </a:r>
          </a:p>
          <a:p>
            <a:pPr lvl="1"/>
            <a:r>
              <a:rPr kumimoji="1" lang="nl-NL" dirty="0">
                <a:solidFill>
                  <a:srgbClr val="333333"/>
                </a:solidFill>
                <a:cs typeface="Arial" charset="0"/>
              </a:rPr>
              <a:t>levels 5-8 equivalent </a:t>
            </a:r>
            <a:r>
              <a:rPr kumimoji="1" lang="nl-NL" dirty="0" err="1">
                <a:solidFill>
                  <a:srgbClr val="333333"/>
                </a:solidFill>
                <a:cs typeface="Arial" charset="0"/>
              </a:rPr>
              <a:t>to</a:t>
            </a:r>
            <a:r>
              <a:rPr kumimoji="1" lang="nl-NL" dirty="0">
                <a:solidFill>
                  <a:srgbClr val="333333"/>
                </a:solidFill>
                <a:cs typeface="Arial" charset="0"/>
              </a:rPr>
              <a:t> EHEA short, 1st, 2nd, 3rd </a:t>
            </a:r>
            <a:r>
              <a:rPr kumimoji="1" lang="nl-NL" dirty="0" err="1">
                <a:solidFill>
                  <a:srgbClr val="333333"/>
                </a:solidFill>
                <a:cs typeface="Arial" charset="0"/>
              </a:rPr>
              <a:t>cycles</a:t>
            </a:r>
            <a:endParaRPr kumimoji="1" lang="nl-NL" dirty="0">
              <a:solidFill>
                <a:srgbClr val="333333"/>
              </a:solidFill>
              <a:cs typeface="Arial" charset="0"/>
            </a:endParaRPr>
          </a:p>
          <a:p>
            <a:pPr lvl="1"/>
            <a:endParaRPr lang="en-GB" altLang="nl-NL" dirty="0"/>
          </a:p>
          <a:p>
            <a:endParaRPr lang="en-GB" altLang="nl-NL" dirty="0"/>
          </a:p>
        </p:txBody>
      </p:sp>
      <p:sp>
        <p:nvSpPr>
          <p:cNvPr id="5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6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34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93912" y="1417638"/>
            <a:ext cx="7992888" cy="412101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  <a:buClr>
                <a:srgbClr val="59BEC0"/>
              </a:buClr>
            </a:pPr>
            <a:r>
              <a:rPr kumimoji="1" lang="nl-NL" sz="2500" dirty="0">
                <a:solidFill>
                  <a:srgbClr val="003300"/>
                </a:solidFill>
              </a:rPr>
              <a:t>Ministers Communiqué </a:t>
            </a:r>
            <a:r>
              <a:rPr kumimoji="1" lang="nl-NL" sz="2500" dirty="0">
                <a:solidFill>
                  <a:srgbClr val="333333"/>
                </a:solidFill>
                <a:cs typeface="Arial" charset="0"/>
              </a:rPr>
              <a:t>Leuven/</a:t>
            </a:r>
            <a:r>
              <a:rPr kumimoji="1" lang="nl-NL" sz="2500" dirty="0" err="1">
                <a:solidFill>
                  <a:srgbClr val="333333"/>
                </a:solidFill>
                <a:cs typeface="Arial" charset="0"/>
              </a:rPr>
              <a:t>Louvain</a:t>
            </a:r>
            <a:r>
              <a:rPr kumimoji="1" lang="nl-NL" sz="2500" dirty="0">
                <a:solidFill>
                  <a:srgbClr val="333333"/>
                </a:solidFill>
                <a:cs typeface="Arial" charset="0"/>
              </a:rPr>
              <a:t>-la-</a:t>
            </a:r>
            <a:r>
              <a:rPr kumimoji="1" lang="nl-NL" sz="2500" dirty="0" err="1">
                <a:solidFill>
                  <a:srgbClr val="333333"/>
                </a:solidFill>
                <a:cs typeface="Arial" charset="0"/>
              </a:rPr>
              <a:t>Neuve</a:t>
            </a:r>
            <a:r>
              <a:rPr kumimoji="1" lang="nl-NL" sz="2500" dirty="0">
                <a:solidFill>
                  <a:srgbClr val="333333"/>
                </a:solidFill>
                <a:cs typeface="Arial" charset="0"/>
              </a:rPr>
              <a:t> 2009: 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“The development of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national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qualifications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frameworks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is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an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important step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towards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the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implementation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of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lifelong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learning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. We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aim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at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having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them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implemented</a:t>
            </a:r>
            <a:r>
              <a:rPr kumimoji="1" lang="nl-NL" sz="2500" i="1" dirty="0">
                <a:solidFill>
                  <a:srgbClr val="0070C0"/>
                </a:solidFill>
                <a:cs typeface="Arial" charset="0"/>
              </a:rPr>
              <a:t> 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and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prepared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for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self-certification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against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the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overarching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Qualifications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Framework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for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the EHEA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by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2012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.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This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will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require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continued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coordination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at the level of the EHEA and </a:t>
            </a:r>
            <a:r>
              <a:rPr kumimoji="1" lang="nl-NL" sz="2500" i="1" dirty="0" err="1">
                <a:solidFill>
                  <a:srgbClr val="333333"/>
                </a:solidFill>
                <a:cs typeface="Arial" charset="0"/>
              </a:rPr>
              <a:t>with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 the 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European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Qualifications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Framework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for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kumimoji="1" lang="nl-NL" sz="2500" i="1" dirty="0" err="1">
                <a:solidFill>
                  <a:schemeClr val="accent1"/>
                </a:solidFill>
                <a:cs typeface="Arial" pitchFamily="34" charset="0"/>
              </a:rPr>
              <a:t>Lifelong</a:t>
            </a:r>
            <a:r>
              <a:rPr kumimoji="1" lang="nl-NL" sz="2500" i="1" dirty="0">
                <a:solidFill>
                  <a:schemeClr val="accent1"/>
                </a:solidFill>
                <a:cs typeface="Arial" pitchFamily="34" charset="0"/>
              </a:rPr>
              <a:t> Learning</a:t>
            </a:r>
            <a:r>
              <a:rPr kumimoji="1" lang="nl-NL" sz="2500" i="1" dirty="0">
                <a:solidFill>
                  <a:srgbClr val="333333"/>
                </a:solidFill>
                <a:cs typeface="Arial" charset="0"/>
              </a:rPr>
              <a:t>.”</a:t>
            </a:r>
          </a:p>
          <a:p>
            <a:pPr>
              <a:lnSpc>
                <a:spcPct val="100000"/>
              </a:lnSpc>
              <a:spcAft>
                <a:spcPts val="0"/>
              </a:spcAft>
              <a:buClr>
                <a:srgbClr val="C00000"/>
              </a:buClr>
              <a:buNone/>
            </a:pPr>
            <a:endParaRPr kumimoji="1" lang="nl-NL" sz="2000" i="1" dirty="0">
              <a:solidFill>
                <a:srgbClr val="333333"/>
              </a:solidFill>
              <a:cs typeface="Arial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GB" sz="3600">
                <a:solidFill>
                  <a:srgbClr val="EB5C5B"/>
                </a:solidFill>
              </a:rPr>
              <a:t>Qualifications Framework </a:t>
            </a:r>
            <a:r>
              <a:rPr lang="en-GB" sz="3600" dirty="0">
                <a:solidFill>
                  <a:srgbClr val="EB5C5B"/>
                </a:solidFill>
              </a:rPr>
              <a:t>in EHEA</a:t>
            </a:r>
          </a:p>
        </p:txBody>
      </p:sp>
      <p:sp>
        <p:nvSpPr>
          <p:cNvPr id="7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7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7107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GB" altLang="en-US" sz="3600" dirty="0">
                <a:solidFill>
                  <a:srgbClr val="EB5C5B"/>
                </a:solidFill>
              </a:rPr>
              <a:t>  NQF: example Dutch HE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>
              <a:buFontTx/>
              <a:buNone/>
            </a:pPr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3</a:t>
            </a:r>
            <a:r>
              <a:rPr lang="en-GB" altLang="en-US" sz="2000" baseline="30000" dirty="0">
                <a:solidFill>
                  <a:srgbClr val="000000"/>
                </a:solidFill>
              </a:rPr>
              <a:t>rd</a:t>
            </a:r>
            <a:r>
              <a:rPr lang="en-GB" altLang="en-US" sz="2000" dirty="0">
                <a:solidFill>
                  <a:srgbClr val="000000"/>
                </a:solidFill>
              </a:rPr>
              <a:t> 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8)</a:t>
            </a:r>
          </a:p>
          <a:p>
            <a:pPr eaLnBrk="1" hangingPunct="1">
              <a:buFontTx/>
              <a:buNone/>
            </a:pPr>
            <a:endParaRPr lang="en-GB" altLang="en-US" sz="2000" i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2</a:t>
            </a:r>
            <a:r>
              <a:rPr lang="en-GB" altLang="en-US" sz="2000" baseline="30000" dirty="0">
                <a:solidFill>
                  <a:srgbClr val="000000"/>
                </a:solidFill>
              </a:rPr>
              <a:t>nd </a:t>
            </a:r>
            <a:r>
              <a:rPr lang="en-GB" altLang="en-US" sz="2000" dirty="0">
                <a:solidFill>
                  <a:srgbClr val="000000"/>
                </a:solidFill>
              </a:rPr>
              <a:t>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7)</a:t>
            </a:r>
          </a:p>
          <a:p>
            <a:pPr eaLnBrk="1" hangingPunct="1">
              <a:buFontTx/>
              <a:buNone/>
            </a:pPr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1</a:t>
            </a:r>
            <a:r>
              <a:rPr lang="en-GB" altLang="en-US" sz="2000" baseline="30000" dirty="0">
                <a:solidFill>
                  <a:srgbClr val="000000"/>
                </a:solidFill>
              </a:rPr>
              <a:t>st</a:t>
            </a:r>
            <a:r>
              <a:rPr lang="en-GB" altLang="en-US" sz="2000" dirty="0">
                <a:solidFill>
                  <a:srgbClr val="000000"/>
                </a:solidFill>
              </a:rPr>
              <a:t> 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6)</a:t>
            </a:r>
          </a:p>
          <a:p>
            <a:pPr eaLnBrk="1" hangingPunct="1">
              <a:buFontTx/>
              <a:buNone/>
            </a:pPr>
            <a:endParaRPr lang="en-GB" altLang="en-US" sz="2000" i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5)</a:t>
            </a: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</p:txBody>
      </p:sp>
      <p:sp>
        <p:nvSpPr>
          <p:cNvPr id="17413" name="Text Box 49"/>
          <p:cNvSpPr txBox="1">
            <a:spLocks noChangeArrowheads="1"/>
          </p:cNvSpPr>
          <p:nvPr/>
        </p:nvSpPr>
        <p:spPr bwMode="auto">
          <a:xfrm>
            <a:off x="2428875" y="4214813"/>
            <a:ext cx="2432050" cy="1570037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/>
              <a:t>Bachelor’s programme</a:t>
            </a:r>
            <a:r>
              <a:rPr lang="en-GB" altLang="en-US" sz="1600"/>
              <a:t> (professional orientation)</a:t>
            </a:r>
          </a:p>
          <a:p>
            <a:pPr algn="ctr"/>
            <a:r>
              <a:rPr lang="en-GB" altLang="en-US" sz="1600"/>
              <a:t>240 ECTS </a:t>
            </a:r>
          </a:p>
          <a:p>
            <a:pPr algn="ctr">
              <a:buFontTx/>
              <a:buChar char="-"/>
            </a:pPr>
            <a:r>
              <a:rPr lang="en-GB" altLang="en-US" sz="1600"/>
              <a:t> </a:t>
            </a:r>
            <a:r>
              <a:rPr lang="en-GB" altLang="en-US" sz="1600" b="1"/>
              <a:t>Associate degree</a:t>
            </a:r>
          </a:p>
          <a:p>
            <a:pPr algn="ctr"/>
            <a:r>
              <a:rPr lang="en-GB" altLang="en-US" sz="1600"/>
              <a:t>120 ECTS</a:t>
            </a:r>
          </a:p>
          <a:p>
            <a:pPr algn="ctr"/>
            <a:endParaRPr lang="en-GB" altLang="en-US" sz="1600"/>
          </a:p>
        </p:txBody>
      </p:sp>
      <p:sp>
        <p:nvSpPr>
          <p:cNvPr id="17414" name="Text Box 50"/>
          <p:cNvSpPr txBox="1">
            <a:spLocks noChangeArrowheads="1"/>
          </p:cNvSpPr>
          <p:nvPr/>
        </p:nvSpPr>
        <p:spPr bwMode="auto">
          <a:xfrm>
            <a:off x="5291138" y="4500563"/>
            <a:ext cx="2449512" cy="830262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Bachelor’s programme</a:t>
            </a:r>
            <a:r>
              <a:rPr lang="en-GB" altLang="en-US" sz="1600" dirty="0"/>
              <a:t> (academic orientation)</a:t>
            </a:r>
          </a:p>
          <a:p>
            <a:pPr algn="ctr"/>
            <a:r>
              <a:rPr lang="en-GB" altLang="en-US" sz="1600" dirty="0"/>
              <a:t>180 ECTS</a:t>
            </a:r>
          </a:p>
        </p:txBody>
      </p:sp>
      <p:sp>
        <p:nvSpPr>
          <p:cNvPr id="17415" name="Text Box 51"/>
          <p:cNvSpPr txBox="1">
            <a:spLocks noChangeArrowheads="1"/>
          </p:cNvSpPr>
          <p:nvPr/>
        </p:nvSpPr>
        <p:spPr bwMode="auto">
          <a:xfrm>
            <a:off x="2411413" y="3143250"/>
            <a:ext cx="2449512" cy="830263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Master’s programme</a:t>
            </a:r>
            <a:r>
              <a:rPr lang="en-GB" altLang="en-US" sz="1600" dirty="0"/>
              <a:t> (professional orientation)</a:t>
            </a:r>
          </a:p>
          <a:p>
            <a:pPr algn="ctr"/>
            <a:r>
              <a:rPr lang="en-GB" altLang="en-US" sz="1600" dirty="0"/>
              <a:t>- min. 60 ECTS -</a:t>
            </a:r>
          </a:p>
        </p:txBody>
      </p:sp>
      <p:sp>
        <p:nvSpPr>
          <p:cNvPr id="17416" name="Text Box 52"/>
          <p:cNvSpPr txBox="1">
            <a:spLocks noChangeArrowheads="1"/>
          </p:cNvSpPr>
          <p:nvPr/>
        </p:nvSpPr>
        <p:spPr bwMode="auto">
          <a:xfrm>
            <a:off x="2411413" y="6000750"/>
            <a:ext cx="5329237" cy="338138"/>
          </a:xfrm>
          <a:prstGeom prst="rect">
            <a:avLst/>
          </a:prstGeom>
          <a:solidFill>
            <a:srgbClr val="EB5C5B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5y         Secondary education   6y</a:t>
            </a:r>
            <a:endParaRPr lang="en-GB" altLang="en-US" sz="1600" dirty="0"/>
          </a:p>
        </p:txBody>
      </p:sp>
      <p:sp>
        <p:nvSpPr>
          <p:cNvPr id="17417" name="Text Box 54"/>
          <p:cNvSpPr txBox="1">
            <a:spLocks noChangeArrowheads="1"/>
          </p:cNvSpPr>
          <p:nvPr/>
        </p:nvSpPr>
        <p:spPr bwMode="auto">
          <a:xfrm>
            <a:off x="5291138" y="3143250"/>
            <a:ext cx="2449512" cy="830263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Master’s programme</a:t>
            </a:r>
            <a:r>
              <a:rPr lang="en-GB" altLang="en-US" sz="1600" dirty="0"/>
              <a:t> (academic orientation)</a:t>
            </a:r>
          </a:p>
          <a:p>
            <a:pPr algn="ctr"/>
            <a:r>
              <a:rPr lang="en-GB" altLang="en-US" sz="1600" dirty="0"/>
              <a:t>min. 60 ECTS</a:t>
            </a:r>
          </a:p>
        </p:txBody>
      </p:sp>
      <p:sp>
        <p:nvSpPr>
          <p:cNvPr id="17418" name="Text Box 55"/>
          <p:cNvSpPr txBox="1">
            <a:spLocks noChangeArrowheads="1"/>
          </p:cNvSpPr>
          <p:nvPr/>
        </p:nvSpPr>
        <p:spPr bwMode="auto">
          <a:xfrm>
            <a:off x="5291138" y="1643063"/>
            <a:ext cx="2449512" cy="1077912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/>
              <a:t>Doctorate</a:t>
            </a:r>
          </a:p>
          <a:p>
            <a:pPr algn="ctr"/>
            <a:r>
              <a:rPr lang="en-GB" altLang="en-US" sz="1600"/>
              <a:t>+/-4 years</a:t>
            </a:r>
          </a:p>
          <a:p>
            <a:pPr algn="ctr">
              <a:buFontTx/>
              <a:buChar char="-"/>
            </a:pPr>
            <a:r>
              <a:rPr lang="en-GB" altLang="en-US" sz="1600"/>
              <a:t>Design Engineer</a:t>
            </a:r>
          </a:p>
          <a:p>
            <a:pPr algn="ctr">
              <a:buFontTx/>
              <a:buChar char="-"/>
            </a:pPr>
            <a:r>
              <a:rPr lang="en-GB" altLang="en-US" sz="1600"/>
              <a:t>Medical Specialist </a:t>
            </a:r>
          </a:p>
        </p:txBody>
      </p:sp>
      <p:sp>
        <p:nvSpPr>
          <p:cNvPr id="17419" name="Line 57"/>
          <p:cNvSpPr>
            <a:spLocks noChangeShapeType="1"/>
          </p:cNvSpPr>
          <p:nvPr/>
        </p:nvSpPr>
        <p:spPr bwMode="auto">
          <a:xfrm flipV="1">
            <a:off x="3571875" y="5786438"/>
            <a:ext cx="0" cy="2159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0" name="Line 59"/>
          <p:cNvSpPr>
            <a:spLocks noChangeShapeType="1"/>
          </p:cNvSpPr>
          <p:nvPr/>
        </p:nvSpPr>
        <p:spPr bwMode="auto">
          <a:xfrm flipV="1">
            <a:off x="3643313" y="3963899"/>
            <a:ext cx="0" cy="252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 dirty="0"/>
          </a:p>
        </p:txBody>
      </p:sp>
      <p:sp>
        <p:nvSpPr>
          <p:cNvPr id="17421" name="Line 60"/>
          <p:cNvSpPr>
            <a:spLocks noChangeShapeType="1"/>
          </p:cNvSpPr>
          <p:nvPr/>
        </p:nvSpPr>
        <p:spPr bwMode="auto">
          <a:xfrm flipV="1">
            <a:off x="6500813" y="4071938"/>
            <a:ext cx="0" cy="35877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2" name="Line 61"/>
          <p:cNvSpPr>
            <a:spLocks noChangeShapeType="1"/>
          </p:cNvSpPr>
          <p:nvPr/>
        </p:nvSpPr>
        <p:spPr bwMode="auto">
          <a:xfrm flipV="1">
            <a:off x="6500813" y="2643188"/>
            <a:ext cx="0" cy="50165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3" name="Line 62"/>
          <p:cNvSpPr>
            <a:spLocks noChangeShapeType="1"/>
          </p:cNvSpPr>
          <p:nvPr/>
        </p:nvSpPr>
        <p:spPr bwMode="auto">
          <a:xfrm flipV="1">
            <a:off x="4857750" y="4000500"/>
            <a:ext cx="360363" cy="360363"/>
          </a:xfrm>
          <a:prstGeom prst="line">
            <a:avLst/>
          </a:prstGeom>
          <a:noFill/>
          <a:ln w="38100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4" name="Line 59"/>
          <p:cNvSpPr>
            <a:spLocks noChangeShapeType="1"/>
          </p:cNvSpPr>
          <p:nvPr/>
        </p:nvSpPr>
        <p:spPr bwMode="auto">
          <a:xfrm flipV="1">
            <a:off x="6572250" y="5500688"/>
            <a:ext cx="0" cy="360362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5" name="Line 62"/>
          <p:cNvSpPr>
            <a:spLocks noChangeShapeType="1"/>
          </p:cNvSpPr>
          <p:nvPr/>
        </p:nvSpPr>
        <p:spPr bwMode="auto">
          <a:xfrm flipV="1">
            <a:off x="4876934" y="2857500"/>
            <a:ext cx="360362" cy="360363"/>
          </a:xfrm>
          <a:prstGeom prst="line">
            <a:avLst/>
          </a:prstGeom>
          <a:noFill/>
          <a:ln w="38100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9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8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174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Line 59"/>
          <p:cNvSpPr>
            <a:spLocks noChangeShapeType="1"/>
          </p:cNvSpPr>
          <p:nvPr/>
        </p:nvSpPr>
        <p:spPr bwMode="auto">
          <a:xfrm flipV="1">
            <a:off x="3891641" y="4984509"/>
            <a:ext cx="0" cy="1044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 dirty="0"/>
          </a:p>
        </p:txBody>
      </p:sp>
      <p:cxnSp>
        <p:nvCxnSpPr>
          <p:cNvPr id="32" name="Gebogen verbindingslijn 31"/>
          <p:cNvCxnSpPr/>
          <p:nvPr/>
        </p:nvCxnSpPr>
        <p:spPr>
          <a:xfrm>
            <a:off x="6142379" y="2705329"/>
            <a:ext cx="339634" cy="217512"/>
          </a:xfrm>
          <a:prstGeom prst="bentConnector3">
            <a:avLst/>
          </a:prstGeom>
          <a:ln w="38100">
            <a:solidFill>
              <a:srgbClr val="8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bogen verbindingslijn 8"/>
          <p:cNvCxnSpPr/>
          <p:nvPr/>
        </p:nvCxnSpPr>
        <p:spPr>
          <a:xfrm>
            <a:off x="4107748" y="3986615"/>
            <a:ext cx="339634" cy="217512"/>
          </a:xfrm>
          <a:prstGeom prst="bentConnector3">
            <a:avLst/>
          </a:prstGeom>
          <a:ln w="38100">
            <a:solidFill>
              <a:srgbClr val="8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GB" altLang="en-US" sz="3600" dirty="0">
                <a:solidFill>
                  <a:srgbClr val="EB5C5B"/>
                </a:solidFill>
              </a:rPr>
              <a:t>  NQF: example Flemish HE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3</a:t>
            </a:r>
            <a:r>
              <a:rPr lang="en-GB" altLang="en-US" sz="2000" baseline="30000" dirty="0">
                <a:solidFill>
                  <a:srgbClr val="000000"/>
                </a:solidFill>
              </a:rPr>
              <a:t>rd</a:t>
            </a:r>
            <a:r>
              <a:rPr lang="en-GB" altLang="en-US" sz="2000" dirty="0">
                <a:solidFill>
                  <a:srgbClr val="000000"/>
                </a:solidFill>
              </a:rPr>
              <a:t> 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8)</a:t>
            </a:r>
          </a:p>
          <a:p>
            <a:pPr eaLnBrk="1" hangingPunct="1">
              <a:buFontTx/>
              <a:buNone/>
            </a:pPr>
            <a:endParaRPr lang="en-GB" altLang="en-US" sz="2000" i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endParaRPr lang="en-GB" altLang="en-US" sz="1400" i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2</a:t>
            </a:r>
            <a:r>
              <a:rPr lang="en-GB" altLang="en-US" sz="2000" baseline="30000" dirty="0">
                <a:solidFill>
                  <a:srgbClr val="000000"/>
                </a:solidFill>
              </a:rPr>
              <a:t>nd </a:t>
            </a:r>
            <a:r>
              <a:rPr lang="en-GB" altLang="en-US" sz="2000" dirty="0">
                <a:solidFill>
                  <a:srgbClr val="000000"/>
                </a:solidFill>
              </a:rPr>
              <a:t>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7)</a:t>
            </a:r>
          </a:p>
          <a:p>
            <a:pPr eaLnBrk="1" hangingPunct="1">
              <a:buFontTx/>
              <a:buNone/>
            </a:pPr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endParaRPr lang="en-GB" altLang="en-US" sz="1100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dirty="0">
                <a:solidFill>
                  <a:srgbClr val="000000"/>
                </a:solidFill>
              </a:rPr>
              <a:t>1</a:t>
            </a:r>
            <a:r>
              <a:rPr lang="en-GB" altLang="en-US" sz="2000" baseline="30000" dirty="0">
                <a:solidFill>
                  <a:srgbClr val="000000"/>
                </a:solidFill>
              </a:rPr>
              <a:t>st</a:t>
            </a:r>
            <a:r>
              <a:rPr lang="en-GB" altLang="en-US" sz="2000" dirty="0">
                <a:solidFill>
                  <a:srgbClr val="000000"/>
                </a:solidFill>
              </a:rPr>
              <a:t> cycle</a:t>
            </a: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6)</a:t>
            </a:r>
          </a:p>
          <a:p>
            <a:pPr eaLnBrk="1" hangingPunct="1">
              <a:buFontTx/>
              <a:buNone/>
            </a:pPr>
            <a:endParaRPr lang="en-GB" altLang="en-US" sz="2400" i="1" dirty="0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en-GB" altLang="en-US" sz="2000" i="1" dirty="0">
                <a:solidFill>
                  <a:srgbClr val="000000"/>
                </a:solidFill>
              </a:rPr>
              <a:t>(level 5)</a:t>
            </a: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  <a:p>
            <a:pPr eaLnBrk="1" hangingPunct="1"/>
            <a:endParaRPr lang="en-GB" altLang="en-US" sz="2000" dirty="0">
              <a:solidFill>
                <a:srgbClr val="000000"/>
              </a:solidFill>
            </a:endParaRPr>
          </a:p>
        </p:txBody>
      </p:sp>
      <p:sp>
        <p:nvSpPr>
          <p:cNvPr id="17413" name="Text Box 49"/>
          <p:cNvSpPr txBox="1">
            <a:spLocks noChangeArrowheads="1"/>
          </p:cNvSpPr>
          <p:nvPr/>
        </p:nvSpPr>
        <p:spPr bwMode="auto">
          <a:xfrm>
            <a:off x="2431239" y="5203823"/>
            <a:ext cx="2432050" cy="584775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HBO5</a:t>
            </a:r>
          </a:p>
          <a:p>
            <a:pPr algn="ctr"/>
            <a:r>
              <a:rPr lang="en-GB" altLang="en-US" sz="1600" dirty="0"/>
              <a:t>120 ECTS</a:t>
            </a:r>
          </a:p>
        </p:txBody>
      </p:sp>
      <p:sp>
        <p:nvSpPr>
          <p:cNvPr id="17414" name="Text Box 50"/>
          <p:cNvSpPr txBox="1">
            <a:spLocks noChangeArrowheads="1"/>
          </p:cNvSpPr>
          <p:nvPr/>
        </p:nvSpPr>
        <p:spPr bwMode="auto">
          <a:xfrm>
            <a:off x="5291138" y="4153512"/>
            <a:ext cx="2449512" cy="830262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Bachelor’s programme</a:t>
            </a:r>
            <a:r>
              <a:rPr lang="en-GB" altLang="en-US" sz="1600" dirty="0"/>
              <a:t> (academic orientation)</a:t>
            </a:r>
          </a:p>
          <a:p>
            <a:pPr algn="ctr"/>
            <a:r>
              <a:rPr lang="en-GB" altLang="en-US" sz="1600" dirty="0"/>
              <a:t>180 ECTS</a:t>
            </a:r>
          </a:p>
        </p:txBody>
      </p:sp>
      <p:sp>
        <p:nvSpPr>
          <p:cNvPr id="17416" name="Text Box 52"/>
          <p:cNvSpPr txBox="1">
            <a:spLocks noChangeArrowheads="1"/>
          </p:cNvSpPr>
          <p:nvPr/>
        </p:nvSpPr>
        <p:spPr bwMode="auto">
          <a:xfrm>
            <a:off x="2411413" y="6000750"/>
            <a:ext cx="5329237" cy="338138"/>
          </a:xfrm>
          <a:prstGeom prst="rect">
            <a:avLst/>
          </a:prstGeom>
          <a:solidFill>
            <a:srgbClr val="EB5C5B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6y     Secondary education   6y</a:t>
            </a:r>
            <a:endParaRPr lang="en-GB" altLang="en-US" sz="1600" dirty="0"/>
          </a:p>
        </p:txBody>
      </p:sp>
      <p:sp>
        <p:nvSpPr>
          <p:cNvPr id="17417" name="Text Box 54"/>
          <p:cNvSpPr txBox="1">
            <a:spLocks noChangeArrowheads="1"/>
          </p:cNvSpPr>
          <p:nvPr/>
        </p:nvSpPr>
        <p:spPr bwMode="auto">
          <a:xfrm>
            <a:off x="5291138" y="2847123"/>
            <a:ext cx="2449512" cy="830263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Master’s programme</a:t>
            </a:r>
            <a:r>
              <a:rPr lang="en-GB" altLang="en-US" sz="1600" dirty="0"/>
              <a:t> (academic orientation)</a:t>
            </a:r>
          </a:p>
          <a:p>
            <a:pPr algn="ctr"/>
            <a:r>
              <a:rPr lang="en-GB" altLang="en-US" sz="1600" dirty="0"/>
              <a:t>min. 60 ECTS</a:t>
            </a:r>
          </a:p>
        </p:txBody>
      </p:sp>
      <p:sp>
        <p:nvSpPr>
          <p:cNvPr id="17418" name="Text Box 55"/>
          <p:cNvSpPr txBox="1">
            <a:spLocks noChangeArrowheads="1"/>
          </p:cNvSpPr>
          <p:nvPr/>
        </p:nvSpPr>
        <p:spPr bwMode="auto">
          <a:xfrm>
            <a:off x="5292519" y="1765174"/>
            <a:ext cx="2449512" cy="584775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Doctorate</a:t>
            </a:r>
          </a:p>
          <a:p>
            <a:pPr algn="ctr"/>
            <a:r>
              <a:rPr lang="en-GB" altLang="en-US" sz="1600" dirty="0"/>
              <a:t>+/-4 years</a:t>
            </a:r>
          </a:p>
        </p:txBody>
      </p:sp>
      <p:sp>
        <p:nvSpPr>
          <p:cNvPr id="17419" name="Line 57"/>
          <p:cNvSpPr>
            <a:spLocks noChangeShapeType="1"/>
          </p:cNvSpPr>
          <p:nvPr/>
        </p:nvSpPr>
        <p:spPr bwMode="auto">
          <a:xfrm flipV="1">
            <a:off x="3647264" y="5784850"/>
            <a:ext cx="0" cy="2159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17421" name="Line 60"/>
          <p:cNvSpPr>
            <a:spLocks noChangeShapeType="1"/>
          </p:cNvSpPr>
          <p:nvPr/>
        </p:nvSpPr>
        <p:spPr bwMode="auto">
          <a:xfrm flipV="1">
            <a:off x="6508566" y="2349003"/>
            <a:ext cx="0" cy="504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 dirty="0"/>
          </a:p>
        </p:txBody>
      </p:sp>
      <p:sp>
        <p:nvSpPr>
          <p:cNvPr id="17423" name="Line 62"/>
          <p:cNvSpPr>
            <a:spLocks noChangeShapeType="1"/>
          </p:cNvSpPr>
          <p:nvPr/>
        </p:nvSpPr>
        <p:spPr bwMode="auto">
          <a:xfrm flipV="1">
            <a:off x="4863288" y="3685060"/>
            <a:ext cx="427849" cy="468451"/>
          </a:xfrm>
          <a:prstGeom prst="line">
            <a:avLst/>
          </a:prstGeom>
          <a:noFill/>
          <a:ln w="38100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en-GB" dirty="0"/>
          </a:p>
        </p:txBody>
      </p:sp>
      <p:sp>
        <p:nvSpPr>
          <p:cNvPr id="17424" name="Line 59"/>
          <p:cNvSpPr>
            <a:spLocks noChangeShapeType="1"/>
          </p:cNvSpPr>
          <p:nvPr/>
        </p:nvSpPr>
        <p:spPr bwMode="auto">
          <a:xfrm flipV="1">
            <a:off x="6517275" y="4969828"/>
            <a:ext cx="0" cy="1044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 dirty="0"/>
          </a:p>
        </p:txBody>
      </p:sp>
      <p:sp>
        <p:nvSpPr>
          <p:cNvPr id="18" name="Text Box 49"/>
          <p:cNvSpPr txBox="1">
            <a:spLocks noChangeArrowheads="1"/>
          </p:cNvSpPr>
          <p:nvPr/>
        </p:nvSpPr>
        <p:spPr bwMode="auto">
          <a:xfrm>
            <a:off x="2425700" y="4153512"/>
            <a:ext cx="2432050" cy="830997"/>
          </a:xfrm>
          <a:prstGeom prst="rect">
            <a:avLst/>
          </a:prstGeom>
          <a:solidFill>
            <a:srgbClr val="59BEC0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/>
              <a:t>Bachelor’s programme</a:t>
            </a:r>
            <a:r>
              <a:rPr lang="en-GB" altLang="en-US" sz="1600" dirty="0"/>
              <a:t> (professional orientation)</a:t>
            </a:r>
          </a:p>
          <a:p>
            <a:pPr algn="ctr"/>
            <a:r>
              <a:rPr lang="en-GB" altLang="en-US" sz="1600" dirty="0"/>
              <a:t>180(-240) ECTS </a:t>
            </a:r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auto">
          <a:xfrm flipV="1">
            <a:off x="3647264" y="4971623"/>
            <a:ext cx="0" cy="215900"/>
          </a:xfrm>
          <a:prstGeom prst="line">
            <a:avLst/>
          </a:prstGeom>
          <a:noFill/>
          <a:ln w="38100">
            <a:solidFill>
              <a:srgbClr val="8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20" name="Line 57"/>
          <p:cNvSpPr>
            <a:spLocks noChangeShapeType="1"/>
          </p:cNvSpPr>
          <p:nvPr/>
        </p:nvSpPr>
        <p:spPr bwMode="auto">
          <a:xfrm flipV="1">
            <a:off x="6508566" y="3685061"/>
            <a:ext cx="0" cy="4680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GB"/>
          </a:p>
        </p:txBody>
      </p:sp>
      <p:sp>
        <p:nvSpPr>
          <p:cNvPr id="21" name="Text Box 49"/>
          <p:cNvSpPr txBox="1">
            <a:spLocks noChangeArrowheads="1"/>
          </p:cNvSpPr>
          <p:nvPr/>
        </p:nvSpPr>
        <p:spPr bwMode="auto">
          <a:xfrm>
            <a:off x="1682750" y="3768335"/>
            <a:ext cx="2432050" cy="338554"/>
          </a:xfrm>
          <a:prstGeom prst="rect">
            <a:avLst/>
          </a:prstGeom>
          <a:noFill/>
          <a:ln w="38100">
            <a:solidFill>
              <a:srgbClr val="59BE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>
                <a:solidFill>
                  <a:schemeClr val="tx1"/>
                </a:solidFill>
              </a:rPr>
              <a:t>Banaba</a:t>
            </a:r>
            <a:endParaRPr lang="en-GB" altLang="en-US" sz="1600" dirty="0">
              <a:solidFill>
                <a:schemeClr val="tx1"/>
              </a:solidFill>
            </a:endParaRPr>
          </a:p>
        </p:txBody>
      </p:sp>
      <p:sp>
        <p:nvSpPr>
          <p:cNvPr id="22" name="Text Box 49"/>
          <p:cNvSpPr txBox="1">
            <a:spLocks noChangeArrowheads="1"/>
          </p:cNvSpPr>
          <p:nvPr/>
        </p:nvSpPr>
        <p:spPr bwMode="auto">
          <a:xfrm>
            <a:off x="3710329" y="2458532"/>
            <a:ext cx="2432050" cy="338554"/>
          </a:xfrm>
          <a:prstGeom prst="rect">
            <a:avLst/>
          </a:prstGeom>
          <a:noFill/>
          <a:ln w="38100">
            <a:solidFill>
              <a:srgbClr val="59BE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  <a:latin typeface="Arial" charset="0"/>
              </a:defRPr>
            </a:lvl1pPr>
            <a:lvl2pPr marL="742950" indent="-285750">
              <a:defRPr sz="1400">
                <a:solidFill>
                  <a:schemeClr val="bg1"/>
                </a:solidFill>
                <a:latin typeface="Arial" charset="0"/>
              </a:defRPr>
            </a:lvl2pPr>
            <a:lvl3pPr marL="1143000" indent="-228600">
              <a:defRPr sz="1400">
                <a:solidFill>
                  <a:schemeClr val="bg1"/>
                </a:solidFill>
                <a:latin typeface="Arial" charset="0"/>
              </a:defRPr>
            </a:lvl3pPr>
            <a:lvl4pPr marL="1600200" indent="-228600">
              <a:defRPr sz="1400">
                <a:solidFill>
                  <a:schemeClr val="bg1"/>
                </a:solidFill>
                <a:latin typeface="Arial" charset="0"/>
              </a:defRPr>
            </a:lvl4pPr>
            <a:lvl5pPr marL="2057400" indent="-228600">
              <a:defRPr sz="1400">
                <a:solidFill>
                  <a:schemeClr val="bg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Arial" charset="0"/>
              </a:defRPr>
            </a:lvl9pPr>
          </a:lstStyle>
          <a:p>
            <a:pPr algn="ctr"/>
            <a:r>
              <a:rPr lang="en-GB" altLang="en-US" sz="1600" b="1" dirty="0">
                <a:solidFill>
                  <a:schemeClr val="tx1"/>
                </a:solidFill>
              </a:rPr>
              <a:t>Manama</a:t>
            </a:r>
            <a:endParaRPr lang="en-GB" altLang="en-US" sz="1600" dirty="0">
              <a:solidFill>
                <a:schemeClr val="tx1"/>
              </a:solidFill>
            </a:endParaRPr>
          </a:p>
        </p:txBody>
      </p:sp>
      <p:cxnSp>
        <p:nvCxnSpPr>
          <p:cNvPr id="11" name="Rechte verbindingslijn 10"/>
          <p:cNvCxnSpPr/>
          <p:nvPr/>
        </p:nvCxnSpPr>
        <p:spPr>
          <a:xfrm>
            <a:off x="457200" y="2384842"/>
            <a:ext cx="7772400" cy="55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/>
          <p:cNvCxnSpPr/>
          <p:nvPr/>
        </p:nvCxnSpPr>
        <p:spPr>
          <a:xfrm>
            <a:off x="457200" y="3713899"/>
            <a:ext cx="7772400" cy="55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Rechte verbindingslijn 35"/>
          <p:cNvCxnSpPr/>
          <p:nvPr/>
        </p:nvCxnSpPr>
        <p:spPr>
          <a:xfrm>
            <a:off x="457200" y="5014939"/>
            <a:ext cx="7772400" cy="55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kstvak 11"/>
          <p:cNvSpPr txBox="1"/>
          <p:nvPr/>
        </p:nvSpPr>
        <p:spPr>
          <a:xfrm>
            <a:off x="2238103" y="1245328"/>
            <a:ext cx="5502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dirty="0"/>
              <a:t>       </a:t>
            </a:r>
            <a:r>
              <a:rPr lang="nl-BE" b="1" dirty="0"/>
              <a:t>University colleges				</a:t>
            </a:r>
            <a:r>
              <a:rPr lang="nl-BE" b="1" dirty="0" err="1"/>
              <a:t>Universities</a:t>
            </a:r>
            <a:endParaRPr lang="nl-BE" b="1" dirty="0"/>
          </a:p>
        </p:txBody>
      </p:sp>
      <p:sp>
        <p:nvSpPr>
          <p:cNvPr id="40" name="Tijdelijke aanduiding voor dianummer 2"/>
          <p:cNvSpPr>
            <a:spLocks noGrp="1"/>
          </p:cNvSpPr>
          <p:nvPr>
            <p:ph type="sldNum" sz="quarter" idx="12"/>
          </p:nvPr>
        </p:nvSpPr>
        <p:spPr>
          <a:xfrm>
            <a:off x="8229600" y="6356350"/>
            <a:ext cx="457200" cy="365125"/>
          </a:xfrm>
        </p:spPr>
        <p:txBody>
          <a:bodyPr/>
          <a:lstStyle/>
          <a:p>
            <a:r>
              <a:rPr lang="nl-NL" dirty="0">
                <a:solidFill>
                  <a:srgbClr val="EB5C5B"/>
                </a:solidFill>
              </a:rPr>
              <a:t>9</a:t>
            </a:r>
          </a:p>
          <a:p>
            <a:endParaRPr lang="nl-NL" dirty="0">
              <a:solidFill>
                <a:srgbClr val="EB5C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9781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2613DB7A00F2408AEE4562776AC33A" ma:contentTypeVersion="10" ma:contentTypeDescription="Een nieuw document maken." ma:contentTypeScope="" ma:versionID="0d8aa1305803af67c27bb952ec552901">
  <xsd:schema xmlns:xsd="http://www.w3.org/2001/XMLSchema" xmlns:xs="http://www.w3.org/2001/XMLSchema" xmlns:p="http://schemas.microsoft.com/office/2006/metadata/properties" xmlns:ns2="81cd2b6e-8355-4a58-9183-4526397aef23" xmlns:ns3="1ac340af-ef51-4a4f-bb1f-d8dbceac72ae" targetNamespace="http://schemas.microsoft.com/office/2006/metadata/properties" ma:root="true" ma:fieldsID="5a0b5c26b4c9f8c0a4fca77f987398aa" ns2:_="" ns3:_="">
    <xsd:import namespace="81cd2b6e-8355-4a58-9183-4526397aef23"/>
    <xsd:import namespace="1ac340af-ef51-4a4f-bb1f-d8dbceac72a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d2b6e-8355-4a58-9183-4526397aef2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c340af-ef51-4a4f-bb1f-d8dbceac72a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BF4C38-CE18-46AF-AFDE-FB707C32EACE}">
  <ds:schemaRefs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1ac340af-ef51-4a4f-bb1f-d8dbceac72ae"/>
    <ds:schemaRef ds:uri="81cd2b6e-8355-4a58-9183-4526397aef23"/>
    <ds:schemaRef ds:uri="http://purl.org/dc/dcmitype/"/>
    <ds:schemaRef ds:uri="http://purl.org/dc/elements/1.1/"/>
    <ds:schemaRef ds:uri="http://schemas.microsoft.com/office/2006/documentManagement/types"/>
  </ds:schemaRefs>
</ds:datastoreItem>
</file>

<file path=customXml/itemProps2.xml><?xml version="1.0" encoding="utf-8"?>
<ds:datastoreItem xmlns:ds="http://schemas.openxmlformats.org/officeDocument/2006/customXml" ds:itemID="{B74F7757-E7EC-4F0B-A8A9-D546169C10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E4CB73B-8D30-457F-A584-CD2D5ED5AD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d2b6e-8355-4a58-9183-4526397aef23"/>
    <ds:schemaRef ds:uri="1ac340af-ef51-4a4f-bb1f-d8dbceac72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5952</TotalTime>
  <Words>1607</Words>
  <Application>Microsoft Office PowerPoint</Application>
  <PresentationFormat>Diavoorstelling (4:3)</PresentationFormat>
  <Paragraphs>199</Paragraphs>
  <Slides>18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Office-thema</vt:lpstr>
      <vt:lpstr>   Peer Learning Activity – ESU  The  meaning of qualification frameworks in higher education  </vt:lpstr>
      <vt:lpstr>Outline</vt:lpstr>
      <vt:lpstr>Position of NVAO</vt:lpstr>
      <vt:lpstr>PowerPoint-presentatie</vt:lpstr>
      <vt:lpstr>PowerPoint-presentatie</vt:lpstr>
      <vt:lpstr>Qualifications Framework in EHEA</vt:lpstr>
      <vt:lpstr>PowerPoint-presentatie</vt:lpstr>
      <vt:lpstr>  NQF: example Dutch HE</vt:lpstr>
      <vt:lpstr>  NQF: example Flemish HE</vt:lpstr>
      <vt:lpstr>PowerPoint-presentatie</vt:lpstr>
      <vt:lpstr>Overall progress NQFs (2017, Cedefop)</vt:lpstr>
      <vt:lpstr>The Dutch example: an extensive application</vt:lpstr>
      <vt:lpstr>The Dutch example: an extensive application</vt:lpstr>
      <vt:lpstr>The Dutch example: an extensive application</vt:lpstr>
      <vt:lpstr>The Dutch example: an extensive application</vt:lpstr>
      <vt:lpstr>The Dutch example: an extensive application</vt:lpstr>
      <vt:lpstr>Discussion</vt:lpstr>
      <vt:lpstr>PowerPoint-presentatie</vt:lpstr>
    </vt:vector>
  </TitlesOfParts>
  <Company>Van de Sijpe Peter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Peter Van de Sijpe</dc:creator>
  <cp:lastModifiedBy>Henri Ponds</cp:lastModifiedBy>
  <cp:revision>102</cp:revision>
  <dcterms:created xsi:type="dcterms:W3CDTF">2018-06-27T15:40:55Z</dcterms:created>
  <dcterms:modified xsi:type="dcterms:W3CDTF">2019-11-17T21:14:01Z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0x010100252613DB7A00F2408AEE4562776AC33A</vt:lpwstr>
  </property>
</Properties>
</file>