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3" r:id="rId1"/>
  </p:sldMasterIdLst>
  <p:notesMasterIdLst>
    <p:notesMasterId r:id="rId13"/>
  </p:notesMasterIdLst>
  <p:sldIdLst>
    <p:sldId id="275" r:id="rId2"/>
    <p:sldId id="280" r:id="rId3"/>
    <p:sldId id="262" r:id="rId4"/>
    <p:sldId id="284" r:id="rId5"/>
    <p:sldId id="263" r:id="rId6"/>
    <p:sldId id="282" r:id="rId7"/>
    <p:sldId id="269" r:id="rId8"/>
    <p:sldId id="287" r:id="rId9"/>
    <p:sldId id="270" r:id="rId10"/>
    <p:sldId id="288" r:id="rId11"/>
    <p:sldId id="279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3C1B20-6ACB-41C3-8E74-759D9D3821C5}" v="7" dt="2022-10-24T20:05:05.3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7FF66-E75C-4908-A208-47AB37457FCF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5F202-E06B-4B62-861D-B95D144335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4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47507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3516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13007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62577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75980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60524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10592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8196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5364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7949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037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9141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64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2057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8380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1424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8363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6B872B6-96D6-4795-8EEB-E2C1369FB96C}" type="datetimeFigureOut">
              <a:rPr lang="de-AT" smtClean="0"/>
              <a:t>25.10.2022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4F6834A-8826-4B0E-99BB-563F6BB5F87B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2131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4" r:id="rId1"/>
    <p:sldLayoutId id="2147484145" r:id="rId2"/>
    <p:sldLayoutId id="2147484146" r:id="rId3"/>
    <p:sldLayoutId id="2147484147" r:id="rId4"/>
    <p:sldLayoutId id="2147484148" r:id="rId5"/>
    <p:sldLayoutId id="2147484149" r:id="rId6"/>
    <p:sldLayoutId id="2147484150" r:id="rId7"/>
    <p:sldLayoutId id="2147484151" r:id="rId8"/>
    <p:sldLayoutId id="2147484152" r:id="rId9"/>
    <p:sldLayoutId id="2147484153" r:id="rId10"/>
    <p:sldLayoutId id="2147484154" r:id="rId11"/>
    <p:sldLayoutId id="2147484155" r:id="rId12"/>
    <p:sldLayoutId id="2147484156" r:id="rId13"/>
    <p:sldLayoutId id="2147484157" r:id="rId14"/>
    <p:sldLayoutId id="2147484158" r:id="rId15"/>
    <p:sldLayoutId id="2147484159" r:id="rId16"/>
    <p:sldLayoutId id="214748416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3E7BD-E76A-4C77-87AC-E0E3A6595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1916832"/>
            <a:ext cx="7560840" cy="4320480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0" lvl="0" indent="0" algn="just">
              <a:buNone/>
            </a:pPr>
            <a:r>
              <a:rPr lang="en-US" sz="2800" b="1" dirty="0">
                <a:ln w="0"/>
                <a:solidFill>
                  <a:schemeClr val="accent1">
                    <a:lumMod val="50000"/>
                  </a:schemeClr>
                </a:solidFill>
              </a:rPr>
              <a:t>                   </a:t>
            </a:r>
          </a:p>
          <a:p>
            <a:pPr marL="0" lvl="0" indent="0" algn="just">
              <a:buNone/>
            </a:pPr>
            <a:endParaRPr lang="en-US" sz="2800" b="1" dirty="0">
              <a:ln w="0"/>
              <a:solidFill>
                <a:schemeClr val="accent1">
                  <a:lumMod val="5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en-US" sz="2800" b="1" dirty="0">
                <a:ln w="0"/>
                <a:solidFill>
                  <a:schemeClr val="accent1">
                    <a:lumMod val="50000"/>
                  </a:schemeClr>
                </a:solidFill>
              </a:rPr>
              <a:t>               </a:t>
            </a:r>
            <a:r>
              <a:rPr lang="en-US" sz="4100" b="1" dirty="0">
                <a:ln w="0"/>
                <a:solidFill>
                  <a:schemeClr val="accent1">
                    <a:lumMod val="50000"/>
                  </a:schemeClr>
                </a:solidFill>
              </a:rPr>
              <a:t>TPG A on Qualifications Framework </a:t>
            </a:r>
          </a:p>
          <a:p>
            <a:pPr marL="0" lvl="0" indent="0">
              <a:buNone/>
            </a:pPr>
            <a:endParaRPr lang="it-IT" b="1" dirty="0">
              <a:ln w="0"/>
              <a:solidFill>
                <a:schemeClr val="accent1">
                  <a:lumMod val="50000"/>
                </a:schemeClr>
              </a:solidFill>
            </a:endParaRPr>
          </a:p>
          <a:p>
            <a:pPr marL="0" lvl="0" indent="0" algn="r">
              <a:buNone/>
            </a:pPr>
            <a:endParaRPr lang="it-IT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lvl="0" indent="0" algn="r">
              <a:buNone/>
            </a:pPr>
            <a:endParaRPr lang="it-IT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lvl="0" indent="0" algn="r">
              <a:buNone/>
            </a:pPr>
            <a:endParaRPr lang="it-IT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lvl="0" indent="0" algn="r">
              <a:buNone/>
            </a:pPr>
            <a:r>
              <a:rPr lang="it-IT" sz="2100" b="1" i="1" dirty="0">
                <a:ln w="0"/>
                <a:solidFill>
                  <a:schemeClr val="tx1"/>
                </a:solidFill>
              </a:rPr>
              <a:t>Baiba Ramina</a:t>
            </a:r>
          </a:p>
          <a:p>
            <a:pPr marL="0" lvl="0" indent="0" algn="r">
              <a:buNone/>
            </a:pPr>
            <a:r>
              <a:rPr lang="it-IT" sz="2100" b="1" i="1" dirty="0">
                <a:ln w="0"/>
                <a:solidFill>
                  <a:schemeClr val="tx1"/>
                </a:solidFill>
              </a:rPr>
              <a:t>Director</a:t>
            </a:r>
          </a:p>
          <a:p>
            <a:pPr marL="0" lvl="0" indent="0" algn="r">
              <a:buNone/>
            </a:pPr>
            <a:r>
              <a:rPr lang="it-IT" sz="2100" b="1" i="1" dirty="0">
                <a:ln w="0"/>
                <a:solidFill>
                  <a:schemeClr val="tx1"/>
                </a:solidFill>
              </a:rPr>
              <a:t>Academic Information Centre</a:t>
            </a:r>
          </a:p>
          <a:p>
            <a:pPr marL="0" lvl="0" indent="0" algn="r">
              <a:buNone/>
            </a:pPr>
            <a:r>
              <a:rPr lang="it-IT" sz="2100" b="1" i="1" dirty="0">
                <a:ln w="0"/>
                <a:solidFill>
                  <a:schemeClr val="tx1"/>
                </a:solidFill>
              </a:rPr>
              <a:t>TPGA Co-chair</a:t>
            </a:r>
          </a:p>
          <a:p>
            <a:pPr marL="0" lvl="0" indent="0" algn="r">
              <a:buNone/>
            </a:pPr>
            <a:endParaRPr lang="it-IT" sz="1800" b="1" i="1" dirty="0">
              <a:ln w="0"/>
              <a:solidFill>
                <a:schemeClr val="tx1"/>
              </a:solidFill>
            </a:endParaRPr>
          </a:p>
          <a:p>
            <a:pPr marL="0" lvl="0" indent="0" algn="ctr">
              <a:buNone/>
            </a:pPr>
            <a:r>
              <a:rPr lang="lv-LV" sz="1800" b="1" i="1" dirty="0">
                <a:ln w="0"/>
                <a:solidFill>
                  <a:schemeClr val="tx1"/>
                </a:solidFill>
              </a:rPr>
              <a:t>BICG</a:t>
            </a:r>
            <a:r>
              <a:rPr lang="it-IT" sz="1800" b="1" i="1" dirty="0">
                <a:ln w="0"/>
                <a:solidFill>
                  <a:schemeClr val="tx1"/>
                </a:solidFill>
              </a:rPr>
              <a:t>, </a:t>
            </a:r>
            <a:r>
              <a:rPr lang="lv-LV" sz="1800" b="1" i="1" dirty="0">
                <a:ln w="0"/>
                <a:solidFill>
                  <a:schemeClr val="tx1"/>
                </a:solidFill>
              </a:rPr>
              <a:t>25 </a:t>
            </a:r>
            <a:r>
              <a:rPr lang="lv-LV" sz="1800" b="1" i="1" dirty="0" err="1">
                <a:ln w="0"/>
                <a:solidFill>
                  <a:schemeClr val="tx1"/>
                </a:solidFill>
              </a:rPr>
              <a:t>October</a:t>
            </a:r>
            <a:endParaRPr lang="it-IT" sz="1800" b="1" i="1" dirty="0">
              <a:ln w="0"/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230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870991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GB" b="1" dirty="0"/>
              <a:t>Working group on </a:t>
            </a:r>
            <a:r>
              <a:rPr lang="lv-LV" b="1" dirty="0"/>
              <a:t>Short cycle</a:t>
            </a:r>
            <a:br>
              <a:rPr lang="lv-LV" b="1" dirty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82133" y="1556792"/>
            <a:ext cx="3739896" cy="447888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lv-LV" u="sng" dirty="0"/>
          </a:p>
          <a:p>
            <a:pPr marL="0" indent="0">
              <a:buNone/>
            </a:pPr>
            <a:endParaRPr lang="lv-LV" u="sng" dirty="0"/>
          </a:p>
          <a:p>
            <a:pPr marL="0" indent="0">
              <a:buNone/>
            </a:pPr>
            <a:endParaRPr lang="lv-LV" u="sng" dirty="0"/>
          </a:p>
          <a:p>
            <a:pPr marL="0" indent="0">
              <a:buNone/>
            </a:pPr>
            <a:endParaRPr lang="lv-LV" u="sng" dirty="0"/>
          </a:p>
          <a:p>
            <a:pPr marL="0" indent="0">
              <a:buNone/>
            </a:pPr>
            <a:r>
              <a:rPr lang="lv-LV" sz="2000" u="sng" dirty="0"/>
              <a:t>7  September (online)</a:t>
            </a:r>
          </a:p>
          <a:p>
            <a:endParaRPr lang="lv-LV" sz="2000" dirty="0"/>
          </a:p>
          <a:p>
            <a:r>
              <a:rPr lang="en-GB" sz="2000" dirty="0"/>
              <a:t>T</a:t>
            </a:r>
            <a:r>
              <a:rPr lang="lv-LV" sz="2000" dirty="0"/>
              <a:t>oR</a:t>
            </a:r>
            <a:r>
              <a:rPr lang="en-GB" sz="2000" dirty="0"/>
              <a:t> of </a:t>
            </a:r>
            <a:r>
              <a:rPr lang="lv-LV" sz="2000" dirty="0"/>
              <a:t>WG</a:t>
            </a:r>
            <a:r>
              <a:rPr lang="en-GB" sz="2000" dirty="0"/>
              <a:t> were approved.</a:t>
            </a:r>
            <a:endParaRPr lang="lv-LV" sz="2000" dirty="0"/>
          </a:p>
          <a:p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of each country’s situation on short cycle HE</a:t>
            </a:r>
            <a:endParaRPr lang="lv-LV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of experience and challenges in introducing short cycle in Latvia (</a:t>
            </a:r>
            <a:r>
              <a:rPr lang="en-GB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Jānis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Gaigals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former Minister of Education and Science of Latvia) </a:t>
            </a:r>
            <a:endParaRPr lang="lv-LV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of Short cycle Higher Education in Europe (Michal </a:t>
            </a:r>
            <a:r>
              <a:rPr lang="en-GB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Karpíšek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former General Secretary of EURASHE</a:t>
            </a:r>
            <a:endParaRPr lang="lv-LV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 on the form and content of the recommendations developed by the </a:t>
            </a:r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WG</a:t>
            </a:r>
          </a:p>
          <a:p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Conclusions and ideas for further meetings</a:t>
            </a:r>
            <a:endParaRPr lang="lv-LV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  <a:p>
            <a:endParaRPr lang="lv-LV" dirty="0"/>
          </a:p>
          <a:p>
            <a:pPr marL="0" lvl="0" indent="0">
              <a:lnSpc>
                <a:spcPct val="107000"/>
              </a:lnSpc>
              <a:buNone/>
            </a:pP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46904" y="1700808"/>
            <a:ext cx="3739896" cy="29523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lv-LV" u="sng" dirty="0"/>
              <a:t>21 October (face to face)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Members of the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WG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agreed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 fiche on short cycle,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Next meeting in the beginning of next year, online. </a:t>
            </a:r>
            <a:endParaRPr lang="lv-LV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5075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4CFD0-4B70-4D88-BF7F-0F9912BC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53164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700" b="1" dirty="0"/>
              <a:t>Thank you very much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457292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lv-LV" dirty="0"/>
              <a:t>TPGA </a:t>
            </a:r>
            <a:r>
              <a:rPr lang="lv-LV" dirty="0" err="1"/>
              <a:t>meetings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4 TPG A meetings</a:t>
            </a:r>
            <a:endParaRPr lang="lv-LV" dirty="0"/>
          </a:p>
          <a:p>
            <a:r>
              <a:rPr lang="en-GB" dirty="0"/>
              <a:t> June 2021,</a:t>
            </a:r>
            <a:endParaRPr lang="lv-LV" dirty="0"/>
          </a:p>
          <a:p>
            <a:r>
              <a:rPr lang="en-GB" dirty="0"/>
              <a:t> November 2021 (online),</a:t>
            </a:r>
            <a:endParaRPr lang="lv-LV" dirty="0"/>
          </a:p>
          <a:p>
            <a:r>
              <a:rPr lang="en-GB" dirty="0"/>
              <a:t> March 2022 (online),</a:t>
            </a:r>
            <a:endParaRPr lang="lv-LV" dirty="0"/>
          </a:p>
          <a:p>
            <a:r>
              <a:rPr lang="en-GB" dirty="0"/>
              <a:t>  October 21 2022 (face-to-face),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497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25245"/>
            <a:ext cx="7643192" cy="95953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sz="2800" b="1" dirty="0"/>
              <a:t>Peer-learning activities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00200"/>
            <a:ext cx="7643191" cy="4853136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</a:rPr>
              <a:t>Four peer-learning activities </a:t>
            </a:r>
            <a:r>
              <a:rPr lang="lv-LV" sz="2000" dirty="0">
                <a:solidFill>
                  <a:schemeClr val="accent1">
                    <a:lumMod val="50000"/>
                  </a:schemeClr>
                </a:solidFill>
              </a:rPr>
              <a:t>will be arranged: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lv-LV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GB" sz="2000" dirty="0"/>
              <a:t>Micro-credentials and use of QF by stakeholders</a:t>
            </a:r>
            <a:r>
              <a:rPr lang="lv-LV" sz="2000" dirty="0"/>
              <a:t> – 21 </a:t>
            </a:r>
            <a:r>
              <a:rPr lang="lv-LV" sz="2000" dirty="0" err="1"/>
              <a:t>October</a:t>
            </a:r>
            <a:r>
              <a:rPr lang="lv-LV" sz="2000" dirty="0"/>
              <a:t>  2022 (</a:t>
            </a:r>
            <a:r>
              <a:rPr lang="lv-LV" sz="2000" dirty="0" err="1"/>
              <a:t>Riga</a:t>
            </a:r>
            <a:r>
              <a:rPr lang="lv-LV" sz="2000" dirty="0"/>
              <a:t>, Latvia)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GB" sz="2000" dirty="0"/>
              <a:t>Implementation of Qualification Frameworks and ECTS – Focus on Learning Outcomes</a:t>
            </a:r>
            <a:r>
              <a:rPr lang="lv-LV" sz="2000" dirty="0"/>
              <a:t> – May</a:t>
            </a:r>
            <a:r>
              <a:rPr lang="en-GB" sz="2000" dirty="0"/>
              <a:t> 2023 (Vienna, Austria)</a:t>
            </a:r>
            <a:endParaRPr lang="lv-LV" sz="20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GB" sz="2000" dirty="0"/>
              <a:t>Self-certification</a:t>
            </a:r>
            <a:r>
              <a:rPr lang="lv-LV" sz="2000" dirty="0"/>
              <a:t> – </a:t>
            </a:r>
            <a:r>
              <a:rPr lang="en-GB" sz="2000" dirty="0"/>
              <a:t>Autumn 2023 (Tbilisi, Georgia)</a:t>
            </a:r>
            <a:endParaRPr lang="lv-LV" sz="20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GB" sz="2000" dirty="0"/>
              <a:t> Assessment of Learning Outcomes on programme level</a:t>
            </a:r>
            <a:r>
              <a:rPr lang="lv-LV" sz="2000" dirty="0"/>
              <a:t> </a:t>
            </a:r>
            <a:r>
              <a:rPr lang="en-US" sz="2000" dirty="0"/>
              <a:t>- </a:t>
            </a:r>
            <a:r>
              <a:rPr lang="en-GB" sz="2000" dirty="0"/>
              <a:t>Spring 2024 (Tallinn, Estonia)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73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02758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lv-LV" dirty="0"/>
              <a:t>PLA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Microcredentials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916832"/>
            <a:ext cx="7704667" cy="408298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b="1" dirty="0"/>
              <a:t>THE PLACE OF MICRO-CREDENTIALS IN QUALIFICATIONS FRAMEWORKS FOR HIGHER EDUCATION</a:t>
            </a:r>
          </a:p>
          <a:p>
            <a:pPr marL="0" indent="0">
              <a:buNone/>
            </a:pPr>
            <a:r>
              <a:rPr lang="en-GB" dirty="0"/>
              <a:t>20 October 2022</a:t>
            </a:r>
            <a:endParaRPr lang="lv-LV" dirty="0"/>
          </a:p>
          <a:p>
            <a:pPr marL="0" indent="0">
              <a:buNone/>
            </a:pPr>
            <a:r>
              <a:rPr lang="lv-LV" dirty="0" err="1"/>
              <a:t>Themes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presentations</a:t>
            </a:r>
            <a:endParaRPr lang="lv-LV" dirty="0"/>
          </a:p>
          <a:p>
            <a:r>
              <a:rPr lang="en-GB" dirty="0"/>
              <a:t> Global approach to micro-credentials</a:t>
            </a:r>
          </a:p>
          <a:p>
            <a:r>
              <a:rPr lang="en-GB" dirty="0"/>
              <a:t>The Canadian micro-credentials context</a:t>
            </a:r>
          </a:p>
          <a:p>
            <a:r>
              <a:rPr lang="en-GB" dirty="0"/>
              <a:t>Maltese developments for micro-credentials</a:t>
            </a:r>
          </a:p>
          <a:p>
            <a:r>
              <a:rPr lang="en-GB" dirty="0"/>
              <a:t>The development of micro-credentials in Irish Higher Education:</a:t>
            </a:r>
          </a:p>
          <a:p>
            <a:r>
              <a:rPr lang="en-GB" dirty="0"/>
              <a:t>Study on micro-credentials in Latvia</a:t>
            </a:r>
          </a:p>
          <a:p>
            <a:r>
              <a:rPr lang="en-GB" dirty="0"/>
              <a:t>Micro-credentials: A small package with a big impact. Canada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831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766890" cy="116755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br>
              <a:rPr lang="lv-LV" b="1" dirty="0"/>
            </a:br>
            <a:r>
              <a:rPr lang="en-GB" sz="2700" b="1" dirty="0"/>
              <a:t>Working group on Micro-credentials</a:t>
            </a:r>
            <a:br>
              <a:rPr lang="lv-LV" sz="2700" b="1" dirty="0"/>
            </a:br>
            <a:r>
              <a:rPr lang="en-GB" sz="2700" i="1" dirty="0"/>
              <a:t>(</a:t>
            </a:r>
            <a:r>
              <a:rPr lang="en-US" sz="2700" i="1" dirty="0"/>
              <a:t>chaired</a:t>
            </a:r>
            <a:r>
              <a:rPr lang="lv-LV" sz="2700" i="1" dirty="0"/>
              <a:t> </a:t>
            </a:r>
            <a:r>
              <a:rPr lang="en-GB" sz="2700" i="1" dirty="0"/>
              <a:t>by Academic Information Centre, Latvia)</a:t>
            </a:r>
            <a:r>
              <a:rPr lang="en-GB" sz="3100" i="1" dirty="0"/>
              <a:t>	</a:t>
            </a:r>
            <a:br>
              <a:rPr lang="en-GB" sz="3100" i="1" dirty="0"/>
            </a:br>
            <a:endParaRPr lang="en-GB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556792"/>
            <a:ext cx="7766890" cy="5184576"/>
          </a:xfrm>
          <a:noFill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Armenia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Azerbaijan, Belgium Flanders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Bulgaria, Croatia,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Cyprus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Czech Republic, Germany, Greece, Latvia,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Netherlands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Romania, UK Scotland, ESU</a:t>
            </a:r>
            <a:endParaRPr lang="lv-LV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</a:rPr>
              <a:t>Topics for discussion:</a:t>
            </a:r>
          </a:p>
          <a:p>
            <a:r>
              <a:rPr lang="en-GB" sz="2000" dirty="0"/>
              <a:t>Inclusion of micro-credentials in national qualification frameworks</a:t>
            </a:r>
          </a:p>
          <a:p>
            <a:r>
              <a:rPr lang="en-GB" sz="2000" dirty="0"/>
              <a:t>How ECTS can be used in the context of micro-credentials at other education levels and in other sectors</a:t>
            </a:r>
          </a:p>
          <a:p>
            <a:r>
              <a:rPr lang="en-GB" sz="2000" dirty="0"/>
              <a:t>How to use micro-credentials to improve access to lifelong learning opportunities </a:t>
            </a:r>
            <a:endParaRPr lang="lv-LV" sz="2000" dirty="0"/>
          </a:p>
          <a:p>
            <a:r>
              <a:rPr lang="en-GB" sz="2000" dirty="0"/>
              <a:t>Findings and recommendations from the discussions</a:t>
            </a:r>
          </a:p>
          <a:p>
            <a:endParaRPr lang="en-GB" sz="2000" dirty="0"/>
          </a:p>
          <a:p>
            <a:pPr marL="0" indent="0">
              <a:buNone/>
            </a:pPr>
            <a:r>
              <a:rPr lang="en-GB" sz="2000" dirty="0"/>
              <a:t>	</a:t>
            </a:r>
          </a:p>
          <a:p>
            <a:endParaRPr lang="en-GB" sz="2000" dirty="0"/>
          </a:p>
        </p:txBody>
      </p:sp>
      <p:grpSp>
        <p:nvGrpSpPr>
          <p:cNvPr id="6" name="Group 5"/>
          <p:cNvGrpSpPr/>
          <p:nvPr/>
        </p:nvGrpSpPr>
        <p:grpSpPr>
          <a:xfrm>
            <a:off x="2833835" y="5470376"/>
            <a:ext cx="5976663" cy="1190181"/>
            <a:chOff x="-252535" y="4898508"/>
            <a:chExt cx="5255168" cy="1335854"/>
          </a:xfrm>
        </p:grpSpPr>
        <p:sp>
          <p:nvSpPr>
            <p:cNvPr id="4" name="Down Arrow 3"/>
            <p:cNvSpPr/>
            <p:nvPr/>
          </p:nvSpPr>
          <p:spPr>
            <a:xfrm>
              <a:off x="2267745" y="4898508"/>
              <a:ext cx="392225" cy="49524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5" name="Rectangle 4"/>
            <p:cNvSpPr/>
            <p:nvPr/>
          </p:nvSpPr>
          <p:spPr>
            <a:xfrm>
              <a:off x="-252535" y="5439834"/>
              <a:ext cx="5255168" cy="7945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Outcome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: </a:t>
              </a:r>
            </a:p>
            <a:p>
              <a:pPr algn="ctr"/>
              <a:r>
                <a:rPr lang="lv-LV" sz="2000" dirty="0" err="1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Developed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GB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recommendations and guidelines</a:t>
              </a:r>
              <a:endParaRPr lang="lv-LV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9219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870991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GB" b="1" dirty="0"/>
              <a:t>Working group on Micro-credentials</a:t>
            </a:r>
            <a:br>
              <a:rPr lang="lv-LV" b="1" dirty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82133" y="1556792"/>
            <a:ext cx="3739896" cy="4478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u="sng" dirty="0"/>
              <a:t>22 </a:t>
            </a:r>
            <a:r>
              <a:rPr lang="lv-LV" u="sng" dirty="0" err="1"/>
              <a:t>September</a:t>
            </a:r>
            <a:r>
              <a:rPr lang="lv-LV" u="sng" dirty="0"/>
              <a:t> (</a:t>
            </a:r>
            <a:r>
              <a:rPr lang="lv-LV" u="sng" dirty="0" err="1"/>
              <a:t>online</a:t>
            </a:r>
            <a:r>
              <a:rPr lang="lv-LV" u="sng" dirty="0"/>
              <a:t>)</a:t>
            </a:r>
          </a:p>
          <a:p>
            <a:r>
              <a:rPr lang="en-GB" dirty="0"/>
              <a:t>T</a:t>
            </a:r>
            <a:r>
              <a:rPr lang="lv-LV" dirty="0"/>
              <a:t>oR</a:t>
            </a:r>
            <a:r>
              <a:rPr lang="en-GB" dirty="0"/>
              <a:t> of </a:t>
            </a:r>
            <a:r>
              <a:rPr lang="lv-LV" dirty="0"/>
              <a:t>WG</a:t>
            </a:r>
            <a:r>
              <a:rPr lang="en-GB" dirty="0"/>
              <a:t> were approved.</a:t>
            </a:r>
            <a:endParaRPr lang="lv-LV" dirty="0"/>
          </a:p>
          <a:p>
            <a:r>
              <a:rPr lang="en-GB" dirty="0"/>
              <a:t> Participants presented each country developments regarding </a:t>
            </a:r>
            <a:r>
              <a:rPr lang="lv-LV" dirty="0"/>
              <a:t>MC</a:t>
            </a:r>
            <a:r>
              <a:rPr lang="en-GB" dirty="0"/>
              <a:t>.</a:t>
            </a:r>
            <a:endParaRPr lang="lv-LV" dirty="0"/>
          </a:p>
          <a:p>
            <a:r>
              <a:rPr lang="en-GB" dirty="0"/>
              <a:t> E</a:t>
            </a:r>
            <a:r>
              <a:rPr lang="lv-LV" dirty="0"/>
              <a:t>TF</a:t>
            </a:r>
            <a:r>
              <a:rPr lang="en-GB" dirty="0"/>
              <a:t>  presented   challenges in introducing </a:t>
            </a:r>
            <a:r>
              <a:rPr lang="lv-LV" dirty="0"/>
              <a:t>MC</a:t>
            </a:r>
            <a:r>
              <a:rPr lang="en-GB" dirty="0"/>
              <a:t> in EQF</a:t>
            </a:r>
            <a:endParaRPr lang="lv-LV" dirty="0"/>
          </a:p>
          <a:p>
            <a:r>
              <a:rPr lang="en-GB" dirty="0"/>
              <a:t> </a:t>
            </a:r>
            <a:r>
              <a:rPr lang="en-GB" dirty="0" err="1"/>
              <a:t>Cedefop</a:t>
            </a:r>
            <a:r>
              <a:rPr lang="en-GB" dirty="0"/>
              <a:t>  presented </a:t>
            </a:r>
            <a:r>
              <a:rPr lang="en-GB" dirty="0" err="1"/>
              <a:t>Cedeop’s</a:t>
            </a:r>
            <a:r>
              <a:rPr lang="en-GB" dirty="0"/>
              <a:t> main findings regarding </a:t>
            </a:r>
            <a:r>
              <a:rPr lang="lv-LV" dirty="0"/>
              <a:t>MC</a:t>
            </a:r>
            <a:r>
              <a:rPr lang="en-GB" dirty="0"/>
              <a:t>.</a:t>
            </a:r>
            <a:endParaRPr lang="lv-LV" dirty="0"/>
          </a:p>
          <a:p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Members of the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WG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agreed to exchange information between TPGs to work towards recommendations in a single joined report of all TPG groups</a:t>
            </a:r>
            <a:endParaRPr lang="lv-LV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46904" y="1700808"/>
            <a:ext cx="3739896" cy="2952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u="sng" dirty="0"/>
              <a:t>20 </a:t>
            </a:r>
            <a:r>
              <a:rPr lang="lv-LV" u="sng" dirty="0" err="1"/>
              <a:t>October</a:t>
            </a:r>
            <a:r>
              <a:rPr lang="lv-LV" u="sng" dirty="0"/>
              <a:t> (</a:t>
            </a:r>
            <a:r>
              <a:rPr lang="lv-LV" u="sng" dirty="0" err="1"/>
              <a:t>face</a:t>
            </a:r>
            <a:r>
              <a:rPr lang="lv-LV" u="sng" dirty="0"/>
              <a:t> to </a:t>
            </a:r>
            <a:r>
              <a:rPr lang="lv-LV" u="sng" dirty="0" err="1"/>
              <a:t>face</a:t>
            </a:r>
            <a:r>
              <a:rPr lang="lv-LV" u="sng" dirty="0"/>
              <a:t>)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Members of the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WG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agreed to do SWOT analysis of the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MC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firstly by themselves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Next meeting in the beginning of next year, online. </a:t>
            </a:r>
            <a:endParaRPr lang="lv-LV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362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459" y="361056"/>
            <a:ext cx="7992888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GB" sz="2400" b="1" dirty="0"/>
              <a:t>Working group on Self-</a:t>
            </a:r>
            <a:r>
              <a:rPr lang="lv-LV" sz="2400" b="1" dirty="0"/>
              <a:t>C</a:t>
            </a:r>
            <a:r>
              <a:rPr lang="en-GB" sz="2400" b="1" dirty="0"/>
              <a:t>ertification</a:t>
            </a:r>
            <a:br>
              <a:rPr lang="lv-LV" sz="2400" b="1" dirty="0"/>
            </a:br>
            <a:r>
              <a:rPr lang="en-GB" sz="2400" i="1" dirty="0"/>
              <a:t>(</a:t>
            </a:r>
            <a:r>
              <a:rPr lang="en-US" sz="2400" i="1" dirty="0"/>
              <a:t>chaire</a:t>
            </a:r>
            <a:r>
              <a:rPr lang="en-GB" sz="2400" i="1" dirty="0"/>
              <a:t>d by National Center for Educational Quality Enhancement, Georgia)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28800"/>
            <a:ext cx="8001755" cy="4954562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Andorra,  Armenia, Bulgaria, Croatia, Georgia, 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Greece,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Latvia</a:t>
            </a:r>
            <a:endParaRPr lang="en-GB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lv-LV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Topics</a:t>
            </a: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</a:rPr>
              <a:t> for discussion:</a:t>
            </a:r>
          </a:p>
          <a:p>
            <a:r>
              <a:rPr lang="en-GB" sz="2000" dirty="0"/>
              <a:t>Review of the existing Self-certification mechanism and ideas for the future</a:t>
            </a:r>
            <a:endParaRPr lang="lv-LV" sz="2000" dirty="0"/>
          </a:p>
          <a:p>
            <a:r>
              <a:rPr lang="en-GB" sz="2000" dirty="0"/>
              <a:t>How to support other countries to complete their self-certification</a:t>
            </a:r>
            <a:endParaRPr lang="lv-LV" sz="2000" dirty="0"/>
          </a:p>
          <a:p>
            <a:r>
              <a:rPr lang="en-GB" sz="2000" dirty="0"/>
              <a:t>Main findings and recommendations from the discussions	</a:t>
            </a:r>
          </a:p>
          <a:p>
            <a:endParaRPr lang="en-GB" sz="2000" dirty="0"/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2483768" y="5085184"/>
            <a:ext cx="5760640" cy="1293499"/>
            <a:chOff x="1907704" y="5168149"/>
            <a:chExt cx="5760640" cy="1293499"/>
          </a:xfrm>
        </p:grpSpPr>
        <p:sp>
          <p:nvSpPr>
            <p:cNvPr id="5" name="Down Arrow 4"/>
            <p:cNvSpPr/>
            <p:nvPr/>
          </p:nvSpPr>
          <p:spPr>
            <a:xfrm>
              <a:off x="4644008" y="5168149"/>
              <a:ext cx="432048" cy="460869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07704" y="5753762"/>
              <a:ext cx="576064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lv-LV" sz="20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Outcome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: </a:t>
              </a:r>
            </a:p>
            <a:p>
              <a:pPr algn="ctr"/>
              <a:r>
                <a:rPr lang="lv-LV" sz="2000" dirty="0" err="1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Developed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GB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recommendations and guidelines</a:t>
              </a:r>
              <a:endParaRPr lang="lv-LV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40477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870991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GB" b="1" dirty="0"/>
              <a:t>Working group on </a:t>
            </a:r>
            <a:r>
              <a:rPr lang="lv-LV" b="1" dirty="0"/>
              <a:t>Self-certification</a:t>
            </a:r>
            <a:br>
              <a:rPr lang="lv-LV" b="1" dirty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82133" y="1556792"/>
            <a:ext cx="3739896" cy="4478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u="sng" dirty="0"/>
              <a:t>29 September (online)</a:t>
            </a:r>
          </a:p>
          <a:p>
            <a:r>
              <a:rPr lang="en-GB" dirty="0">
                <a:latin typeface="+mj-lt"/>
              </a:rPr>
              <a:t>T</a:t>
            </a:r>
            <a:r>
              <a:rPr lang="lv-LV" dirty="0">
                <a:latin typeface="+mj-lt"/>
              </a:rPr>
              <a:t>oR</a:t>
            </a:r>
            <a:r>
              <a:rPr lang="en-GB" dirty="0">
                <a:latin typeface="+mj-lt"/>
              </a:rPr>
              <a:t> of </a:t>
            </a:r>
            <a:r>
              <a:rPr lang="lv-LV" dirty="0">
                <a:latin typeface="+mj-lt"/>
              </a:rPr>
              <a:t>WG</a:t>
            </a:r>
            <a:r>
              <a:rPr lang="en-GB" dirty="0">
                <a:latin typeface="+mj-lt"/>
              </a:rPr>
              <a:t> were approved.</a:t>
            </a:r>
            <a:endParaRPr lang="lv-LV" dirty="0">
              <a:latin typeface="+mj-lt"/>
            </a:endParaRPr>
          </a:p>
          <a:p>
            <a:r>
              <a:rPr lang="en-GB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Tour the table, sharing each country’s experience on self-certification</a:t>
            </a:r>
            <a:endParaRPr lang="lv-LV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Presentation of Kazakhstan self-certification of NQF </a:t>
            </a:r>
            <a:endParaRPr lang="lv-LV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Discussion on the form and content of the recommendations developed by the </a:t>
            </a:r>
            <a:r>
              <a:rPr lang="lv-LV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WG</a:t>
            </a:r>
          </a:p>
          <a:p>
            <a:r>
              <a:rPr lang="en-GB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Conclusions and ideas for further meetings</a:t>
            </a:r>
            <a:endParaRPr lang="lv-LV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46904" y="1700808"/>
            <a:ext cx="3739896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u="sng" dirty="0"/>
              <a:t>21 October (face to face)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Members of the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WG</a:t>
            </a:r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agreed to  </a:t>
            </a:r>
            <a:r>
              <a:rPr lang="lv-LV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send questionaire to group members</a:t>
            </a:r>
          </a:p>
          <a:p>
            <a:pPr marL="0" indent="0" algn="just">
              <a:lnSpc>
                <a:spcPct val="107000"/>
              </a:lnSpc>
              <a:buNone/>
            </a:pPr>
            <a:r>
              <a:rPr lang="lv-LV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lv-LV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3727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776864" cy="10081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3200" b="1" dirty="0"/>
              <a:t>Working group on Short cycle higher education</a:t>
            </a:r>
            <a:br>
              <a:rPr lang="lv-LV" sz="3200" b="1" dirty="0"/>
            </a:br>
            <a:r>
              <a:rPr lang="en-GB" sz="3200" i="1" dirty="0"/>
              <a:t>(</a:t>
            </a:r>
            <a:r>
              <a:rPr lang="en-US" sz="3200" i="1" dirty="0"/>
              <a:t>chaired</a:t>
            </a:r>
            <a:r>
              <a:rPr lang="lv-LV" sz="3200" i="1" dirty="0"/>
              <a:t> </a:t>
            </a:r>
            <a:r>
              <a:rPr lang="en-GB" sz="3200" i="1" dirty="0"/>
              <a:t>by Academic Information Centre, Latvia)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00200"/>
            <a:ext cx="7920880" cy="4925144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Bulgaria, Latvia, Azerbaijan, Belgium Flanders</a:t>
            </a:r>
            <a:endParaRPr lang="lv-LV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lv-LV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Topics for discussion:</a:t>
            </a:r>
          </a:p>
          <a:p>
            <a:r>
              <a:rPr lang="en-GB" sz="2000" dirty="0"/>
              <a:t>Best practices on short cycle qualifications including development</a:t>
            </a:r>
            <a:r>
              <a:rPr lang="lv-LV" sz="2000" dirty="0"/>
              <a:t> </a:t>
            </a:r>
            <a:r>
              <a:rPr lang="lv-LV" sz="2000" dirty="0" err="1"/>
              <a:t>and</a:t>
            </a:r>
            <a:r>
              <a:rPr lang="lv-LV" sz="2000" dirty="0"/>
              <a:t> </a:t>
            </a:r>
            <a:r>
              <a:rPr lang="en-GB" sz="2000" dirty="0"/>
              <a:t>pathways</a:t>
            </a:r>
            <a:endParaRPr lang="lv-LV" sz="2000" dirty="0"/>
          </a:p>
          <a:p>
            <a:r>
              <a:rPr lang="en-GB" sz="2000" dirty="0"/>
              <a:t>Solutions to reach recognition by learners and labour market</a:t>
            </a:r>
            <a:endParaRPr lang="lv-LV" sz="2000" dirty="0"/>
          </a:p>
          <a:p>
            <a:r>
              <a:rPr lang="en-GB" sz="2000" dirty="0"/>
              <a:t>Main findings and recommendations from the discussions	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2843808" y="5027705"/>
            <a:ext cx="5246950" cy="1293561"/>
            <a:chOff x="1417566" y="5314349"/>
            <a:chExt cx="5246950" cy="1293561"/>
          </a:xfrm>
        </p:grpSpPr>
        <p:sp>
          <p:nvSpPr>
            <p:cNvPr id="5" name="Down Arrow 4"/>
            <p:cNvSpPr/>
            <p:nvPr/>
          </p:nvSpPr>
          <p:spPr>
            <a:xfrm>
              <a:off x="3721822" y="5314349"/>
              <a:ext cx="432048" cy="46019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17566" y="5900024"/>
              <a:ext cx="524695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lv-LV" sz="20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Outcome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: </a:t>
              </a:r>
            </a:p>
            <a:p>
              <a:pPr algn="ctr"/>
              <a:r>
                <a:rPr lang="lv-LV" sz="2000" dirty="0" err="1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Developed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GB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recommendations and guidelines</a:t>
              </a:r>
              <a:endParaRPr lang="lv-LV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40766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139</TotalTime>
  <Words>714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Corbel</vt:lpstr>
      <vt:lpstr>Symbol</vt:lpstr>
      <vt:lpstr>Times New Roman</vt:lpstr>
      <vt:lpstr>Parallax</vt:lpstr>
      <vt:lpstr>PowerPoint Presentation</vt:lpstr>
      <vt:lpstr>TPGA meetings</vt:lpstr>
      <vt:lpstr>Peer-learning activities </vt:lpstr>
      <vt:lpstr>PLA on Microcredentials</vt:lpstr>
      <vt:lpstr> Working group on Micro-credentials (chaired by Academic Information Centre, Latvia)  </vt:lpstr>
      <vt:lpstr>Working group on Micro-credentials </vt:lpstr>
      <vt:lpstr>Working group on Self-Certification (chaired by National Center for Educational Quality Enhancement, Georgia)</vt:lpstr>
      <vt:lpstr>Working group on Self-certification </vt:lpstr>
      <vt:lpstr>Working group on Short cycle higher education (chaired by Academic Information Centre, Latvia)</vt:lpstr>
      <vt:lpstr>Working group on Short cycle </vt:lpstr>
      <vt:lpstr>        Thank you very much for your attention!</vt:lpstr>
    </vt:vector>
  </TitlesOfParts>
  <Company>Akademie der bildenden Künste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AIC</dc:creator>
  <cp:lastModifiedBy>Ivana</cp:lastModifiedBy>
  <cp:revision>57</cp:revision>
  <cp:lastPrinted>2021-06-04T08:48:25Z</cp:lastPrinted>
  <dcterms:created xsi:type="dcterms:W3CDTF">2021-06-04T07:45:49Z</dcterms:created>
  <dcterms:modified xsi:type="dcterms:W3CDTF">2022-10-25T11:14:21Z</dcterms:modified>
</cp:coreProperties>
</file>