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9191"/>
    <a:srgbClr val="FFD13F"/>
    <a:srgbClr val="E478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0" d="100"/>
          <a:sy n="80" d="100"/>
        </p:scale>
        <p:origin x="-1188" y="-82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77C36-91E7-4335-8ADE-7ECC50DF623D}" type="datetimeFigureOut">
              <a:rPr lang="en-US" smtClean="0"/>
              <a:t>6/18/2015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7C60D-526E-4B97-8DEF-21C839C329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104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77C36-91E7-4335-8ADE-7ECC50DF623D}" type="datetimeFigureOut">
              <a:rPr lang="en-US" smtClean="0"/>
              <a:t>6/18/2015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7C60D-526E-4B97-8DEF-21C839C329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14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77C36-91E7-4335-8ADE-7ECC50DF623D}" type="datetimeFigureOut">
              <a:rPr lang="en-US" smtClean="0"/>
              <a:t>6/18/2015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7C60D-526E-4B97-8DEF-21C839C329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222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77C36-91E7-4335-8ADE-7ECC50DF623D}" type="datetimeFigureOut">
              <a:rPr lang="en-US" smtClean="0"/>
              <a:t>6/18/2015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7C60D-526E-4B97-8DEF-21C839C329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7206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77C36-91E7-4335-8ADE-7ECC50DF623D}" type="datetimeFigureOut">
              <a:rPr lang="en-US" smtClean="0"/>
              <a:t>6/18/2015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7C60D-526E-4B97-8DEF-21C839C329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103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77C36-91E7-4335-8ADE-7ECC50DF623D}" type="datetimeFigureOut">
              <a:rPr lang="en-US" smtClean="0"/>
              <a:t>6/18/2015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7C60D-526E-4B97-8DEF-21C839C329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186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77C36-91E7-4335-8ADE-7ECC50DF623D}" type="datetimeFigureOut">
              <a:rPr lang="en-US" smtClean="0"/>
              <a:t>6/18/2015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7C60D-526E-4B97-8DEF-21C839C329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24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77C36-91E7-4335-8ADE-7ECC50DF623D}" type="datetimeFigureOut">
              <a:rPr lang="en-US" smtClean="0"/>
              <a:t>6/18/2015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7C60D-526E-4B97-8DEF-21C839C329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368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77C36-91E7-4335-8ADE-7ECC50DF623D}" type="datetimeFigureOut">
              <a:rPr lang="en-US" smtClean="0"/>
              <a:t>6/18/2015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7C60D-526E-4B97-8DEF-21C839C329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602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77C36-91E7-4335-8ADE-7ECC50DF623D}" type="datetimeFigureOut">
              <a:rPr lang="en-US" smtClean="0"/>
              <a:t>6/18/2015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7C60D-526E-4B97-8DEF-21C839C329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129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77C36-91E7-4335-8ADE-7ECC50DF623D}" type="datetimeFigureOut">
              <a:rPr lang="en-US" smtClean="0"/>
              <a:t>6/18/2015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7C60D-526E-4B97-8DEF-21C839C329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38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377C36-91E7-4335-8ADE-7ECC50DF623D}" type="datetimeFigureOut">
              <a:rPr lang="en-US" smtClean="0"/>
              <a:t>6/18/2015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F7C60D-526E-4B97-8DEF-21C839C329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614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243412" y="189523"/>
            <a:ext cx="6076187" cy="584065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BFUG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153744" y="5634209"/>
            <a:ext cx="432000" cy="27582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153744" y="6056801"/>
            <a:ext cx="432000" cy="2758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621005" y="5665287"/>
            <a:ext cx="88838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 err="1" smtClean="0"/>
              <a:t>Working</a:t>
            </a:r>
            <a:r>
              <a:rPr lang="fr-FR" sz="800" b="1" dirty="0" smtClean="0"/>
              <a:t> Group </a:t>
            </a:r>
            <a:endParaRPr lang="en-US" sz="800" dirty="0"/>
          </a:p>
        </p:txBody>
      </p:sp>
      <p:sp>
        <p:nvSpPr>
          <p:cNvPr id="43" name="TextBox 42"/>
          <p:cNvSpPr txBox="1"/>
          <p:nvPr/>
        </p:nvSpPr>
        <p:spPr>
          <a:xfrm>
            <a:off x="626864" y="6093280"/>
            <a:ext cx="59022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 err="1" smtClean="0"/>
              <a:t>Subgroup</a:t>
            </a:r>
            <a:endParaRPr lang="en-US" sz="800" dirty="0"/>
          </a:p>
        </p:txBody>
      </p:sp>
      <p:sp>
        <p:nvSpPr>
          <p:cNvPr id="237" name="Rectangle 236"/>
          <p:cNvSpPr/>
          <p:nvPr/>
        </p:nvSpPr>
        <p:spPr>
          <a:xfrm>
            <a:off x="6328931" y="2234143"/>
            <a:ext cx="1911281" cy="252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tx1"/>
                </a:solidFill>
              </a:rPr>
              <a:t>R</a:t>
            </a:r>
            <a:r>
              <a:rPr lang="en-GB" sz="1400" dirty="0" smtClean="0">
                <a:solidFill>
                  <a:schemeClr val="tx1"/>
                </a:solidFill>
              </a:rPr>
              <a:t>ecognition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41" name="Rectangle 240"/>
          <p:cNvSpPr/>
          <p:nvPr/>
        </p:nvSpPr>
        <p:spPr>
          <a:xfrm>
            <a:off x="6328930" y="977521"/>
            <a:ext cx="1911281" cy="95743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Implementation of Structural Reforms  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49" name="Rectangle 248"/>
          <p:cNvSpPr/>
          <p:nvPr/>
        </p:nvSpPr>
        <p:spPr>
          <a:xfrm>
            <a:off x="4243412" y="977521"/>
            <a:ext cx="1911281" cy="95786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Monitoring </a:t>
            </a:r>
            <a:endParaRPr lang="en-US" sz="1400" dirty="0" smtClean="0">
              <a:solidFill>
                <a:schemeClr val="tx1"/>
              </a:solidFill>
            </a:endParaRPr>
          </a:p>
        </p:txBody>
      </p:sp>
      <p:sp>
        <p:nvSpPr>
          <p:cNvPr id="238" name="Rectangle 237"/>
          <p:cNvSpPr/>
          <p:nvPr/>
        </p:nvSpPr>
        <p:spPr>
          <a:xfrm>
            <a:off x="8408318" y="976982"/>
            <a:ext cx="1911281" cy="95797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Cooperation with stakeholders on EHEA goals</a:t>
            </a:r>
          </a:p>
        </p:txBody>
      </p:sp>
      <p:sp>
        <p:nvSpPr>
          <p:cNvPr id="33" name="Rectangle 32"/>
          <p:cNvSpPr/>
          <p:nvPr/>
        </p:nvSpPr>
        <p:spPr>
          <a:xfrm>
            <a:off x="10845649" y="976982"/>
            <a:ext cx="976902" cy="252862"/>
          </a:xfrm>
          <a:prstGeom prst="rect">
            <a:avLst/>
          </a:prstGeom>
          <a:solidFill>
            <a:srgbClr val="FEF99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solidFill>
                  <a:schemeClr val="tx1"/>
                </a:solidFill>
              </a:rPr>
              <a:t>NESSIE?</a:t>
            </a:r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10845649" y="1364155"/>
            <a:ext cx="976902" cy="252862"/>
          </a:xfrm>
          <a:prstGeom prst="rect">
            <a:avLst/>
          </a:prstGeom>
          <a:solidFill>
            <a:srgbClr val="FEF99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solidFill>
                  <a:schemeClr val="tx1"/>
                </a:solidFill>
              </a:rPr>
              <a:t>NQF?</a:t>
            </a:r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10845649" y="1741369"/>
            <a:ext cx="976902" cy="252862"/>
          </a:xfrm>
          <a:prstGeom prst="rect">
            <a:avLst/>
          </a:prstGeom>
          <a:solidFill>
            <a:srgbClr val="FEF99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solidFill>
                  <a:schemeClr val="tx1"/>
                </a:solidFill>
              </a:rPr>
              <a:t>RPL?</a:t>
            </a:r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6328931" y="2755739"/>
            <a:ext cx="1911281" cy="46355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Qualifications framework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6328930" y="3488894"/>
            <a:ext cx="1911281" cy="46355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Belarus Roadmap coordination </a:t>
            </a:r>
            <a:r>
              <a:rPr lang="en-US" sz="1400" dirty="0" smtClean="0">
                <a:solidFill>
                  <a:schemeClr val="tx1"/>
                </a:solidFill>
              </a:rPr>
              <a:t>group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1699607" y="189523"/>
            <a:ext cx="2369568" cy="5840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BFUG Board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150313" y="189523"/>
            <a:ext cx="1350613" cy="58406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BFUG Secretariat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699607" y="973986"/>
            <a:ext cx="2369569" cy="96570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/>
          <p:cNvSpPr/>
          <p:nvPr/>
        </p:nvSpPr>
        <p:spPr>
          <a:xfrm>
            <a:off x="157463" y="973959"/>
            <a:ext cx="1354629" cy="96406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1699606" y="997736"/>
            <a:ext cx="236956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b="1" u="sng" dirty="0" smtClean="0"/>
              <a:t>Tasks</a:t>
            </a:r>
            <a:r>
              <a:rPr lang="en-GB" sz="1400" dirty="0" smtClean="0"/>
              <a:t>:</a:t>
            </a:r>
          </a:p>
          <a:p>
            <a:pPr marL="285750" indent="-285750">
              <a:buFontTx/>
              <a:buChar char="-"/>
            </a:pPr>
            <a:r>
              <a:rPr lang="en-GB" sz="1400" dirty="0" smtClean="0"/>
              <a:t>Governance</a:t>
            </a:r>
          </a:p>
          <a:p>
            <a:pPr marL="285750" indent="-285750">
              <a:buFontTx/>
              <a:buChar char="-"/>
            </a:pPr>
            <a:r>
              <a:rPr lang="en-GB" sz="1400" dirty="0" smtClean="0"/>
              <a:t>Bologna Policy Forum</a:t>
            </a:r>
          </a:p>
          <a:p>
            <a:pPr marL="285750" indent="-285750">
              <a:buFontTx/>
              <a:buChar char="-"/>
            </a:pPr>
            <a:r>
              <a:rPr lang="en-GB" sz="1400" dirty="0" smtClean="0"/>
              <a:t>BFUG proceedings</a:t>
            </a:r>
            <a:endParaRPr lang="en-US" sz="1400" dirty="0"/>
          </a:p>
        </p:txBody>
      </p:sp>
      <p:sp>
        <p:nvSpPr>
          <p:cNvPr id="58" name="Rectangle 57"/>
          <p:cNvSpPr/>
          <p:nvPr/>
        </p:nvSpPr>
        <p:spPr>
          <a:xfrm>
            <a:off x="157463" y="1213179"/>
            <a:ext cx="134346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b="1" u="sng" dirty="0" smtClean="0"/>
              <a:t>Tasks</a:t>
            </a:r>
            <a:r>
              <a:rPr lang="en-GB" sz="1400" dirty="0" smtClean="0"/>
              <a:t>:</a:t>
            </a:r>
          </a:p>
          <a:p>
            <a:r>
              <a:rPr lang="en-GB" sz="1400" dirty="0" smtClean="0"/>
              <a:t>Communication</a:t>
            </a:r>
            <a:endParaRPr lang="en-US" sz="1400" dirty="0"/>
          </a:p>
        </p:txBody>
      </p:sp>
      <p:sp>
        <p:nvSpPr>
          <p:cNvPr id="59" name="Rectangle 58"/>
          <p:cNvSpPr/>
          <p:nvPr/>
        </p:nvSpPr>
        <p:spPr>
          <a:xfrm>
            <a:off x="8408318" y="2234661"/>
            <a:ext cx="1911282" cy="453911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/>
          <p:cNvSpPr/>
          <p:nvPr/>
        </p:nvSpPr>
        <p:spPr>
          <a:xfrm>
            <a:off x="8408318" y="2205704"/>
            <a:ext cx="2051847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b="1" u="sng" dirty="0"/>
              <a:t>I</a:t>
            </a:r>
            <a:r>
              <a:rPr lang="en-GB" sz="1400" b="1" u="sng" dirty="0" smtClean="0"/>
              <a:t>nstruments</a:t>
            </a:r>
            <a:r>
              <a:rPr lang="en-GB" sz="1400" dirty="0" smtClean="0"/>
              <a:t>:</a:t>
            </a:r>
          </a:p>
          <a:p>
            <a:pPr marL="285750" indent="-285750">
              <a:buFontTx/>
              <a:buChar char="-"/>
            </a:pPr>
            <a:r>
              <a:rPr lang="en-GB" sz="1400" dirty="0" smtClean="0"/>
              <a:t>Conference</a:t>
            </a:r>
          </a:p>
          <a:p>
            <a:pPr marL="285750" indent="-285750">
              <a:buFontTx/>
              <a:buChar char="-"/>
            </a:pPr>
            <a:r>
              <a:rPr lang="en-GB" sz="1400" dirty="0" smtClean="0"/>
              <a:t>Seminar</a:t>
            </a:r>
          </a:p>
          <a:p>
            <a:pPr marL="285750" indent="-285750">
              <a:buFontTx/>
              <a:buChar char="-"/>
            </a:pPr>
            <a:r>
              <a:rPr lang="en-GB" sz="1400" dirty="0" smtClean="0"/>
              <a:t>PLA, …</a:t>
            </a:r>
          </a:p>
          <a:p>
            <a:r>
              <a:rPr lang="en-GB" sz="1400" b="1" u="sng" dirty="0" smtClean="0"/>
              <a:t>Topics</a:t>
            </a:r>
            <a:r>
              <a:rPr lang="en-GB" sz="1400" dirty="0" smtClean="0"/>
              <a:t>:</a:t>
            </a:r>
          </a:p>
          <a:p>
            <a:pPr marL="285750" indent="-285750">
              <a:buFontTx/>
              <a:buChar char="-"/>
            </a:pPr>
            <a:r>
              <a:rPr lang="en-GB" sz="1400" dirty="0" smtClean="0"/>
              <a:t>Pedagogical Innovation and </a:t>
            </a:r>
          </a:p>
          <a:p>
            <a:r>
              <a:rPr lang="en-GB" sz="1400" dirty="0" smtClean="0"/>
              <a:t>        Digital HE</a:t>
            </a:r>
          </a:p>
          <a:p>
            <a:pPr marL="285750" indent="-285750">
              <a:buFontTx/>
              <a:buChar char="-"/>
            </a:pPr>
            <a:r>
              <a:rPr lang="en-GB" sz="1400" dirty="0" smtClean="0"/>
              <a:t>EHEA-ERA / </a:t>
            </a:r>
          </a:p>
          <a:p>
            <a:r>
              <a:rPr lang="en-GB" sz="1400" dirty="0" smtClean="0"/>
              <a:t>        knowledge triangle</a:t>
            </a:r>
          </a:p>
          <a:p>
            <a:pPr marL="285750" indent="-285750">
              <a:buFontTx/>
              <a:buChar char="-"/>
            </a:pPr>
            <a:r>
              <a:rPr lang="en-GB" sz="1400" dirty="0" smtClean="0"/>
              <a:t>Social inclusion:</a:t>
            </a:r>
          </a:p>
          <a:p>
            <a:r>
              <a:rPr lang="en-GB" sz="1400" dirty="0"/>
              <a:t> </a:t>
            </a:r>
            <a:r>
              <a:rPr lang="en-GB" sz="1400" dirty="0" smtClean="0"/>
              <a:t>       gender balance /</a:t>
            </a:r>
          </a:p>
          <a:p>
            <a:r>
              <a:rPr lang="en-GB" sz="1400" dirty="0"/>
              <a:t> </a:t>
            </a:r>
            <a:r>
              <a:rPr lang="en-GB" sz="1400" dirty="0" smtClean="0"/>
              <a:t>      / widening  access/</a:t>
            </a:r>
          </a:p>
          <a:p>
            <a:pPr marL="285750" indent="-285750">
              <a:buFontTx/>
              <a:buChar char="-"/>
            </a:pPr>
            <a:r>
              <a:rPr lang="en-GB" sz="1400" dirty="0" smtClean="0"/>
              <a:t>Employability:</a:t>
            </a:r>
          </a:p>
          <a:p>
            <a:r>
              <a:rPr lang="en-GB" sz="1400" dirty="0" smtClean="0"/>
              <a:t>        VET vs HE /LLL/</a:t>
            </a:r>
          </a:p>
          <a:p>
            <a:r>
              <a:rPr lang="en-GB" sz="1400" dirty="0" smtClean="0"/>
              <a:t>        role  of the HE </a:t>
            </a:r>
            <a:r>
              <a:rPr lang="en-GB" sz="1400" dirty="0" smtClean="0"/>
              <a:t>in            economy  </a:t>
            </a:r>
            <a:r>
              <a:rPr lang="en-GB" sz="1400" dirty="0" smtClean="0"/>
              <a:t>and society/</a:t>
            </a:r>
          </a:p>
          <a:p>
            <a:r>
              <a:rPr lang="en-GB" sz="1400" dirty="0"/>
              <a:t> </a:t>
            </a:r>
            <a:r>
              <a:rPr lang="en-GB" sz="1400" dirty="0" smtClean="0"/>
              <a:t>       dialogue with the </a:t>
            </a:r>
          </a:p>
          <a:p>
            <a:r>
              <a:rPr lang="en-GB" sz="1400" dirty="0"/>
              <a:t> </a:t>
            </a:r>
            <a:r>
              <a:rPr lang="en-GB" sz="1400" dirty="0" smtClean="0"/>
              <a:t>       employers</a:t>
            </a:r>
          </a:p>
          <a:p>
            <a:pPr marL="285750" indent="-285750">
              <a:buFontTx/>
              <a:buChar char="-"/>
            </a:pPr>
            <a:r>
              <a:rPr lang="en-GB" sz="1400" dirty="0" smtClean="0"/>
              <a:t>International Cooperation of EHEA</a:t>
            </a:r>
          </a:p>
          <a:p>
            <a:pPr marL="285750" indent="-285750">
              <a:buFontTx/>
              <a:buChar char="-"/>
            </a:pPr>
            <a:endParaRPr lang="en-GB" sz="1400" dirty="0" smtClean="0"/>
          </a:p>
          <a:p>
            <a:pPr marL="285750" indent="-285750">
              <a:buFontTx/>
              <a:buChar char="-"/>
            </a:pPr>
            <a:endParaRPr lang="en-GB" sz="1400" dirty="0" smtClean="0"/>
          </a:p>
        </p:txBody>
      </p:sp>
      <p:sp>
        <p:nvSpPr>
          <p:cNvPr id="61" name="Rectangle 60"/>
          <p:cNvSpPr/>
          <p:nvPr/>
        </p:nvSpPr>
        <p:spPr>
          <a:xfrm>
            <a:off x="161761" y="6497955"/>
            <a:ext cx="432000" cy="27582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622848" y="6534440"/>
            <a:ext cx="55656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 smtClean="0"/>
              <a:t>Network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24709066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73F7CF842B0E24AA6C7C4E6F5B069E9" ma:contentTypeVersion="0" ma:contentTypeDescription="Create a new document." ma:contentTypeScope="" ma:versionID="a37dd0cda8e4ae079b85af4dfcd404bb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3E055EC-8470-4B88-9844-BF9C55D9B5DB}"/>
</file>

<file path=customXml/itemProps2.xml><?xml version="1.0" encoding="utf-8"?>
<ds:datastoreItem xmlns:ds="http://schemas.openxmlformats.org/officeDocument/2006/customXml" ds:itemID="{7B23FA86-FBB0-4484-BDC5-C55C7BCF1DC0}"/>
</file>

<file path=customXml/itemProps3.xml><?xml version="1.0" encoding="utf-8"?>
<ds:datastoreItem xmlns:ds="http://schemas.openxmlformats.org/officeDocument/2006/customXml" ds:itemID="{7F47ED24-B38C-45EE-B078-4F8510ABC09C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105</Words>
  <Application>Microsoft Office PowerPoint</Application>
  <PresentationFormat>Custom</PresentationFormat>
  <Paragraphs>39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CTIE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Corinne Kox</dc:creator>
  <cp:lastModifiedBy>Windows User</cp:lastModifiedBy>
  <cp:revision>103</cp:revision>
  <cp:lastPrinted>2015-06-08T12:02:20Z</cp:lastPrinted>
  <dcterms:created xsi:type="dcterms:W3CDTF">2015-03-25T15:23:14Z</dcterms:created>
  <dcterms:modified xsi:type="dcterms:W3CDTF">2015-06-18T14:13:28Z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0x010100C73F7CF842B0E24AA6C7C4E6F5B069E9</vt:lpwstr>
  </property>
</Properties>
</file>