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2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A7795F9-1E04-45AE-AA55-56464E65F211}" type="datetimeFigureOut">
              <a:rPr lang="en-US" smtClean="0"/>
              <a:t>1/15/2016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1CB033E-73B6-457B-BD14-68D3D56D7457}" type="slidenum">
              <a:rPr lang="en-US" smtClean="0"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CA" b="1" dirty="0" smtClean="0"/>
              <a:t>QUALIFICATIONS FRAMEWORKS IN THE EHEA AND EQF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CA" sz="2800" b="1" dirty="0" smtClean="0"/>
              <a:t>Bologna Board</a:t>
            </a:r>
          </a:p>
          <a:p>
            <a:r>
              <a:rPr lang="en-CA" sz="2800" b="1" dirty="0" err="1" smtClean="0"/>
              <a:t>Chişin</a:t>
            </a:r>
            <a:r>
              <a:rPr lang="vi-VN" sz="2800" b="1" dirty="0" smtClean="0"/>
              <a:t>ă</a:t>
            </a:r>
            <a:r>
              <a:rPr lang="en-CA" sz="2800" b="1" dirty="0" smtClean="0"/>
              <a:t>u, January 18, 2016</a:t>
            </a:r>
          </a:p>
          <a:p>
            <a:r>
              <a:rPr lang="en-CA" sz="2800" b="1" dirty="0" smtClean="0"/>
              <a:t>Sjur Bergan, Council of Europe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2551387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Two (later three) tier degree structure (1999, 2003)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Role of the first degree in the labor market (1999)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/>
              <a:t>Recognition (1998 and later)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smtClean="0"/>
              <a:t>Mobility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smtClean="0"/>
              <a:t>Employability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400" dirty="0" smtClean="0"/>
              <a:t>But Qualifications Frameworks mentioned for the first time: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 smtClean="0"/>
              <a:t>Bologna conference in March 2003 in København</a:t>
            </a:r>
          </a:p>
          <a:p>
            <a:pPr lvl="1" eaLnBrk="1" hangingPunct="1">
              <a:lnSpc>
                <a:spcPct val="80000"/>
              </a:lnSpc>
              <a:defRPr/>
            </a:pPr>
            <a:r>
              <a:rPr lang="en-GB" sz="2000" dirty="0" smtClean="0"/>
              <a:t>Berlin Communiqué 2003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b="1" dirty="0" smtClean="0"/>
              <a:t>QUALIFICATIONS IN THE EHEA</a:t>
            </a:r>
            <a:endParaRPr lang="en-US" sz="4000" b="1" dirty="0" smtClean="0"/>
          </a:p>
        </p:txBody>
      </p:sp>
    </p:spTree>
    <p:extLst>
      <p:ext uri="{BB962C8B-B14F-4D97-AF65-F5344CB8AC3E}">
        <p14:creationId xmlns:p14="http://schemas.microsoft.com/office/powerpoint/2010/main" val="2012691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We have an overarching framework (adopted in Bergen 2005) of three cycles with the possibility of intermediate qualifications in national frameworks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We will develop national frameworks compatible with the EHEA framework and prepared for self certification by 2012 (</a:t>
            </a:r>
            <a:r>
              <a:rPr lang="en-GB" sz="2800" i="1" smtClean="0"/>
              <a:t>Leuven changed deadline</a:t>
            </a:r>
            <a:r>
              <a:rPr lang="en-GB" sz="280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800" smtClean="0"/>
              <a:t>This is a steep challenge and we need continued coordination even if QFs are ultimately a national responsibility</a:t>
            </a:r>
            <a:endParaRPr lang="en-US" sz="2800" smtClean="0"/>
          </a:p>
          <a:p>
            <a:pPr eaLnBrk="1" hangingPunct="1">
              <a:lnSpc>
                <a:spcPct val="90000"/>
              </a:lnSpc>
              <a:defRPr/>
            </a:pPr>
            <a:endParaRPr lang="en-US" sz="2800" smtClean="0"/>
          </a:p>
        </p:txBody>
      </p:sp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sz="3600" b="1" smtClean="0"/>
              <a:t>MINISTERS IN BERGEN 2005, LONDON 2007 AND LEUVEN 2009</a:t>
            </a:r>
            <a:endParaRPr lang="en-US" sz="3600" b="1" smtClean="0"/>
          </a:p>
        </p:txBody>
      </p:sp>
    </p:spTree>
    <p:extLst>
      <p:ext uri="{BB962C8B-B14F-4D97-AF65-F5344CB8AC3E}">
        <p14:creationId xmlns:p14="http://schemas.microsoft.com/office/powerpoint/2010/main" val="13037509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en-GB" sz="2000" smtClean="0"/>
              <a:t>How qualifications fit together within and between systems</a:t>
            </a:r>
            <a:endParaRPr lang="en-U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All qualifications in a given (higher) education system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How these qualifications articulate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How learners can move between qualifications within a system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smtClean="0"/>
              <a:t>Learning outcomes</a:t>
            </a:r>
            <a:endParaRPr lang="en-US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US" sz="2000" smtClean="0"/>
              <a:t>All of the above in ways that make them understandable to informed foreigners</a:t>
            </a:r>
          </a:p>
          <a:p>
            <a:pPr eaLnBrk="1" hangingPunct="1">
              <a:lnSpc>
                <a:spcPct val="80000"/>
              </a:lnSpc>
              <a:defRPr/>
            </a:pPr>
            <a:endParaRPr lang="en-GB" sz="2000" smtClean="0"/>
          </a:p>
          <a:p>
            <a:pPr eaLnBrk="1" hangingPunct="1">
              <a:lnSpc>
                <a:spcPct val="80000"/>
              </a:lnSpc>
              <a:defRPr/>
            </a:pPr>
            <a:endParaRPr lang="en-GB" sz="2000" smtClean="0"/>
          </a:p>
          <a:p>
            <a:pPr eaLnBrk="1" hangingPunct="1">
              <a:lnSpc>
                <a:spcPct val="80000"/>
              </a:lnSpc>
              <a:defRPr/>
            </a:pPr>
            <a:r>
              <a:rPr lang="en-GB" sz="2000" b="1" smtClean="0"/>
              <a:t>QF: an instrument to describe and make sense of diversity</a:t>
            </a:r>
            <a:endParaRPr lang="en-US" sz="2000" b="1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  <a:p>
            <a:pPr eaLnBrk="1" hangingPunct="1">
              <a:lnSpc>
                <a:spcPct val="80000"/>
              </a:lnSpc>
              <a:defRPr/>
            </a:pPr>
            <a:endParaRPr lang="en-US" sz="2000" smtClean="0"/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GB" sz="3600" b="1" smtClean="0"/>
              <a:t>QUALIFICATIONS FRAMEWORKS DESCRIBE</a:t>
            </a:r>
            <a:endParaRPr lang="en-US" sz="3600" b="1" smtClean="0"/>
          </a:p>
        </p:txBody>
      </p:sp>
    </p:spTree>
    <p:extLst>
      <p:ext uri="{BB962C8B-B14F-4D97-AF65-F5344CB8AC3E}">
        <p14:creationId xmlns:p14="http://schemas.microsoft.com/office/powerpoint/2010/main" val="336566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smtClean="0"/>
              <a:t>National framework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cs typeface="Times New Roman" pitchFamily="18" charset="0"/>
              </a:rPr>
              <a:t>closest to the operational reality</a:t>
            </a:r>
            <a:r>
              <a:rPr lang="en-US" sz="2400" smtClean="0"/>
              <a:t>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cs typeface="Times New Roman" pitchFamily="18" charset="0"/>
              </a:rPr>
              <a:t>owned by national system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cs typeface="Times New Roman" pitchFamily="18" charset="0"/>
              </a:rPr>
              <a:t>ultimately determines what qualifications learners will earn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smtClean="0">
                <a:cs typeface="Times New Roman" pitchFamily="18" charset="0"/>
              </a:rPr>
              <a:t>describe the qualifications within a given education system and how they interlink 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smtClean="0"/>
          </a:p>
        </p:txBody>
      </p:sp>
      <p:sp>
        <p:nvSpPr>
          <p:cNvPr id="9222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n-US" sz="2400" b="1" dirty="0" smtClean="0"/>
              <a:t>Overarching framework</a:t>
            </a:r>
            <a:endParaRPr lang="en-US" sz="2400" dirty="0" smtClean="0">
              <a:cs typeface="Times New Roman" pitchFamily="18" charset="0"/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cs typeface="Times New Roman" pitchFamily="18" charset="0"/>
              </a:rPr>
              <a:t>facilitates movement between systems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cs typeface="Times New Roman" pitchFamily="18" charset="0"/>
              </a:rPr>
              <a:t>face of “Bologna”/European qualifications to the rest of the world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en-US" sz="2400" dirty="0" smtClean="0">
                <a:cs typeface="Times New Roman" pitchFamily="18" charset="0"/>
              </a:rPr>
              <a:t>provides the broad structure within which national qualifications frameworks will be developed (“outer limits” for diversity)</a:t>
            </a:r>
          </a:p>
          <a:p>
            <a:pPr eaLnBrk="1" hangingPunct="1">
              <a:lnSpc>
                <a:spcPct val="80000"/>
              </a:lnSpc>
              <a:defRPr/>
            </a:pPr>
            <a:endParaRPr lang="en-US" sz="2400" dirty="0" smtClean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b="1" smtClean="0"/>
              <a:t>FRAMEWORKS AND FRAMEWORK</a:t>
            </a:r>
          </a:p>
        </p:txBody>
      </p:sp>
    </p:spTree>
    <p:extLst>
      <p:ext uri="{BB962C8B-B14F-4D97-AF65-F5344CB8AC3E}">
        <p14:creationId xmlns:p14="http://schemas.microsoft.com/office/powerpoint/2010/main" val="175549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000" b="1" dirty="0" smtClean="0"/>
              <a:t>Bologna (QF-EHEA)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Adopted 2005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47 countries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Higher education only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3 levels with short cycles integrated within the first cycle in 2015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Overseen by BFUG and WG QFs, coordinated by the Council of Europe until 2105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National correspondents</a:t>
            </a:r>
            <a:endParaRPr lang="en-US" sz="2000" dirty="0" smtClean="0"/>
          </a:p>
        </p:txBody>
      </p:sp>
      <p:sp>
        <p:nvSpPr>
          <p:cNvPr id="11270" name="Rectangle 6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en-GB" sz="2000" b="1" dirty="0" smtClean="0"/>
              <a:t>EQF Lifelong learning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Adopted 2008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36 countries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All levels of education in a lifelong learning perspective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8 levels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Overseen by EQF Advisory Board and the European Commission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en-GB" sz="2000" dirty="0" smtClean="0"/>
              <a:t>National Coordination Points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000" dirty="0" smtClean="0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GB" sz="4000" b="1" smtClean="0"/>
              <a:t>OVERACHING FRAMEWORKS</a:t>
            </a:r>
            <a:endParaRPr lang="en-US" sz="4000" b="1" smtClean="0"/>
          </a:p>
        </p:txBody>
      </p:sp>
    </p:spTree>
    <p:extLst>
      <p:ext uri="{BB962C8B-B14F-4D97-AF65-F5344CB8AC3E}">
        <p14:creationId xmlns:p14="http://schemas.microsoft.com/office/powerpoint/2010/main" val="3344342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 smtClean="0"/>
              <a:t>How can countries contribute better to the Network of National Correspondents?</a:t>
            </a:r>
          </a:p>
          <a:p>
            <a:r>
              <a:rPr lang="en-CA" dirty="0" smtClean="0"/>
              <a:t>How can self certifications be presented and assessed?</a:t>
            </a:r>
          </a:p>
          <a:p>
            <a:r>
              <a:rPr lang="en-CA" dirty="0" smtClean="0"/>
              <a:t>What should the relationship between </a:t>
            </a:r>
            <a:r>
              <a:rPr lang="en-CA" dirty="0" err="1" smtClean="0"/>
              <a:t>QF</a:t>
            </a:r>
            <a:r>
              <a:rPr lang="en-CA" dirty="0" smtClean="0"/>
              <a:t>-EHEA and EQF-</a:t>
            </a:r>
            <a:r>
              <a:rPr lang="en-CA" dirty="0" err="1" smtClean="0"/>
              <a:t>LLL</a:t>
            </a:r>
            <a:r>
              <a:rPr lang="en-CA" dirty="0" smtClean="0"/>
              <a:t> be?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b="1" dirty="0" smtClean="0"/>
              <a:t>QUESTIONS FOR DISCUSSION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2285053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C4CC8C93835FF46ACF9BCA951CC5F18" ma:contentTypeVersion="0" ma:contentTypeDescription="Create a new document." ma:contentTypeScope="" ma:versionID="f77e81161f6495eb2ac41b821142f5c3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F7F9365-2494-4394-A036-3BC2C76EEC1A}"/>
</file>

<file path=customXml/itemProps2.xml><?xml version="1.0" encoding="utf-8"?>
<ds:datastoreItem xmlns:ds="http://schemas.openxmlformats.org/officeDocument/2006/customXml" ds:itemID="{087580F0-D73B-4137-B1ED-3172135D8A70}"/>
</file>

<file path=customXml/itemProps3.xml><?xml version="1.0" encoding="utf-8"?>
<ds:datastoreItem xmlns:ds="http://schemas.openxmlformats.org/officeDocument/2006/customXml" ds:itemID="{EDC79E58-9830-41AC-9C97-AAFD388905EB}"/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8</TotalTime>
  <Words>389</Words>
  <Application>Microsoft Office PowerPoint</Application>
  <PresentationFormat>Affichage à l'écran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Concourse</vt:lpstr>
      <vt:lpstr>QUALIFICATIONS FRAMEWORKS IN THE EHEA AND EQF</vt:lpstr>
      <vt:lpstr>QUALIFICATIONS IN THE EHEA</vt:lpstr>
      <vt:lpstr>MINISTERS IN BERGEN 2005, LONDON 2007 AND LEUVEN 2009</vt:lpstr>
      <vt:lpstr>QUALIFICATIONS FRAMEWORKS DESCRIBE</vt:lpstr>
      <vt:lpstr>FRAMEWORKS AND FRAMEWORK</vt:lpstr>
      <vt:lpstr>OVERACHING FRAMEWORKS</vt:lpstr>
      <vt:lpstr>QUESTIONS FOR DISCUSSION</vt:lpstr>
    </vt:vector>
  </TitlesOfParts>
  <Company>Council of Europe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QUALIFICATIONS FRAMEWORKS IN THE EHEA AND EQF</dc:title>
  <dc:creator>BERGAN Sjur</dc:creator>
  <cp:lastModifiedBy>Administration centrale</cp:lastModifiedBy>
  <cp:revision>5</cp:revision>
  <dcterms:created xsi:type="dcterms:W3CDTF">2016-01-15T17:05:18Z</dcterms:created>
  <dcterms:modified xsi:type="dcterms:W3CDTF">2016-01-15T17:30:03Z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0x0101008C4CC8C93835FF46ACF9BCA951CC5F18</vt:lpwstr>
  </property>
</Properties>
</file>