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3" r:id="rId7"/>
    <p:sldId id="258" r:id="rId8"/>
    <p:sldId id="261" r:id="rId9"/>
    <p:sldId id="262" r:id="rId10"/>
    <p:sldId id="264" r:id="rId11"/>
    <p:sldId id="265" r:id="rId12"/>
  </p:sldIdLst>
  <p:sldSz cx="9144000" cy="6480175"/>
  <p:notesSz cx="9926638" cy="6797675"/>
  <p:custDataLst>
    <p:tags r:id="rId16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4E4"/>
    <a:srgbClr val="003366"/>
    <a:srgbClr val="ED2024"/>
    <a:srgbClr val="3976BA"/>
    <a:srgbClr val="CCFF99"/>
    <a:srgbClr val="660066"/>
    <a:srgbClr val="709800"/>
    <a:srgbClr val="99CC00"/>
    <a:srgbClr val="FFCC99"/>
    <a:srgbClr val="B000B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1" autoAdjust="0"/>
    <p:restoredTop sz="99404" autoAdjust="0"/>
  </p:normalViewPr>
  <p:slideViewPr>
    <p:cSldViewPr>
      <p:cViewPr varScale="1">
        <p:scale>
          <a:sx n="147" d="100"/>
          <a:sy n="147" d="100"/>
        </p:scale>
        <p:origin x="-96" y="-1464"/>
      </p:cViewPr>
      <p:guideLst>
        <p:guide orient="horz" pos="1593"/>
        <p:guide orient="horz" pos="4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76"/>
    </p:cViewPr>
  </p:sorterViewPr>
  <p:notesViewPr>
    <p:cSldViewPr snapToGrid="0">
      <p:cViewPr varScale="1">
        <p:scale>
          <a:sx n="75" d="100"/>
          <a:sy n="75" d="100"/>
        </p:scale>
        <p:origin x="-594" y="-102"/>
      </p:cViewPr>
      <p:guideLst>
        <p:guide orient="horz" pos="214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 b="1"/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Devices</c:v>
                </c:pt>
              </c:strCache>
            </c:strRef>
          </c:tx>
          <c:dLbls>
            <c:dLbl>
              <c:idx val="1"/>
              <c:layout>
                <c:manualLayout>
                  <c:x val="-0.0966048216864793"/>
                  <c:y val="0.0313839397961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306655093878458"/>
                  <c:y val="-0.03978286038393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Feuil1!$A$2:$A$4</c:f>
              <c:strCache>
                <c:ptCount val="3"/>
                <c:pt idx="0">
                  <c:v>desktop</c:v>
                </c:pt>
                <c:pt idx="1">
                  <c:v>mobile</c:v>
                </c:pt>
                <c:pt idx="2">
                  <c:v>tablet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98650.0</c:v>
                </c:pt>
                <c:pt idx="1">
                  <c:v>10989.0</c:v>
                </c:pt>
                <c:pt idx="2">
                  <c:v>4523.0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Verdana"/>
          <a:cs typeface="Verdana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 b="1"/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Operating system</c:v>
                </c:pt>
              </c:strCache>
            </c:strRef>
          </c:tx>
          <c:dLbls>
            <c:dLbl>
              <c:idx val="1"/>
              <c:layout>
                <c:manualLayout>
                  <c:x val="0.0"/>
                  <c:y val="0.03872666411550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98461050624005"/>
                  <c:y val="0.1264445411415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228465818612747"/>
                  <c:y val="0.06812103181950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373315002036811"/>
                  <c:y val="-0.04199268864306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279251379476354"/>
                  <c:y val="0.03312749200706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Feuil1!$A$2:$A$7</c:f>
              <c:strCache>
                <c:ptCount val="6"/>
                <c:pt idx="0">
                  <c:v>Windows</c:v>
                </c:pt>
                <c:pt idx="1">
                  <c:v>Macintosh</c:v>
                </c:pt>
                <c:pt idx="2">
                  <c:v>iOS</c:v>
                </c:pt>
                <c:pt idx="3">
                  <c:v>Android</c:v>
                </c:pt>
                <c:pt idx="4">
                  <c:v>Linux</c:v>
                </c:pt>
                <c:pt idx="5">
                  <c:v>Other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83529.0</c:v>
                </c:pt>
                <c:pt idx="1">
                  <c:v>13766.0</c:v>
                </c:pt>
                <c:pt idx="2">
                  <c:v>7261.0</c:v>
                </c:pt>
                <c:pt idx="3">
                  <c:v>6655.0</c:v>
                </c:pt>
                <c:pt idx="4">
                  <c:v>1308.0</c:v>
                </c:pt>
                <c:pt idx="5">
                  <c:v>1643.0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Verdana"/>
          <a:cs typeface="Verdana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795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888969-F8B0-4BEA-8026-83392F6C038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531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8488" y="509588"/>
            <a:ext cx="3597275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30563"/>
            <a:ext cx="72786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795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8D0889-380D-4A46-8323-8B9A1ABF8FD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292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375991"/>
            <a:ext cx="5943600" cy="3024336"/>
          </a:xfrm>
          <a:ln w="19050">
            <a:headEnd type="none" w="lg" len="med"/>
          </a:ln>
        </p:spPr>
        <p:txBody>
          <a:bodyPr/>
          <a:lstStyle>
            <a:lvl1pPr eaLnBrk="1" hangingPunct="1">
              <a:spcBef>
                <a:spcPts val="1200"/>
              </a:spcBef>
              <a:spcAft>
                <a:spcPts val="1200"/>
              </a:spcAft>
              <a:tabLst>
                <a:tab pos="182563" algn="l"/>
              </a:tabLst>
              <a:defRPr sz="1800" baseline="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tabLst>
                <a:tab pos="182563" algn="l"/>
              </a:tabLst>
            </a:pPr>
            <a:r>
              <a:rPr lang="fr-FR" smtClean="0"/>
              <a:t>Cliquez et modifiez le titre</a:t>
            </a:r>
            <a:endParaRPr lang="en-US" dirty="0" smtClean="0"/>
          </a:p>
        </p:txBody>
      </p:sp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235021"/>
            <a:ext cx="3810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-1" y="0"/>
            <a:ext cx="9142413" cy="575791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34B4E4"/>
              </a:gs>
              <a:gs pos="50000">
                <a:srgbClr val="00336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Image 2" descr="log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5831"/>
            <a:ext cx="2191512" cy="1258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Verdana"/>
                <a:cs typeface="Verdan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600">
                <a:latin typeface="Verdana"/>
                <a:cs typeface="Verdana"/>
              </a:defRPr>
            </a:lvl3pPr>
            <a:lvl4pPr>
              <a:defRPr sz="1400">
                <a:latin typeface="Verdana"/>
                <a:cs typeface="Verdana"/>
              </a:defRPr>
            </a:lvl4pPr>
            <a:lvl5pPr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A47A9EC0-677D-44EE-9851-5BF199976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528" y="6192415"/>
            <a:ext cx="8136904" cy="287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fr-FR" dirty="0" err="1" smtClean="0"/>
              <a:t>Bologna</a:t>
            </a:r>
            <a:r>
              <a:rPr lang="fr-FR" dirty="0" smtClean="0"/>
              <a:t> </a:t>
            </a:r>
            <a:r>
              <a:rPr lang="fr-FR" dirty="0" err="1" smtClean="0"/>
              <a:t>Secretariat</a:t>
            </a:r>
            <a:r>
              <a:rPr lang="fr-FR" dirty="0" smtClean="0"/>
              <a:t> – F. Profit – BFUG </a:t>
            </a:r>
            <a:r>
              <a:rPr lang="fr-FR" dirty="0" err="1" smtClean="0"/>
              <a:t>Board</a:t>
            </a:r>
            <a:r>
              <a:rPr lang="fr-FR" dirty="0" smtClean="0"/>
              <a:t> meeting 18/01/2016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B46DFB57-A483-4327-9412-764A2C6C3C3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528" y="6192415"/>
            <a:ext cx="8136904" cy="287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fr-FR" dirty="0" err="1" smtClean="0"/>
              <a:t>Bologna</a:t>
            </a:r>
            <a:r>
              <a:rPr lang="fr-FR" dirty="0" smtClean="0"/>
              <a:t> </a:t>
            </a:r>
            <a:r>
              <a:rPr lang="fr-FR" dirty="0" err="1" smtClean="0"/>
              <a:t>Secretariat</a:t>
            </a:r>
            <a:r>
              <a:rPr lang="fr-FR" dirty="0" smtClean="0"/>
              <a:t> – F. Profit – BFUG </a:t>
            </a:r>
            <a:r>
              <a:rPr lang="fr-FR" dirty="0" err="1" smtClean="0"/>
              <a:t>Board</a:t>
            </a:r>
            <a:r>
              <a:rPr lang="fr-FR" dirty="0" smtClean="0"/>
              <a:t> meeting 18/01/2016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528" y="6192415"/>
            <a:ext cx="8136904" cy="287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fr-FR" dirty="0" err="1" smtClean="0"/>
              <a:t>Bologna</a:t>
            </a:r>
            <a:r>
              <a:rPr lang="fr-FR" dirty="0" smtClean="0"/>
              <a:t> </a:t>
            </a:r>
            <a:r>
              <a:rPr lang="fr-FR" dirty="0" err="1" smtClean="0"/>
              <a:t>Secretariat</a:t>
            </a:r>
            <a:r>
              <a:rPr lang="fr-FR" dirty="0" smtClean="0"/>
              <a:t> – F. Profit – BFUG </a:t>
            </a:r>
            <a:r>
              <a:rPr lang="fr-FR" dirty="0" err="1" smtClean="0"/>
              <a:t>Board</a:t>
            </a:r>
            <a:r>
              <a:rPr lang="fr-FR" dirty="0" smtClean="0"/>
              <a:t> meeting 18/01/2016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vmlDrawing" Target="../drawings/vmlDrawing1.vml"/><Relationship Id="rId7" Type="http://schemas.openxmlformats.org/officeDocument/2006/relationships/tags" Target="../tags/tag2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587" y="6192143"/>
            <a:ext cx="9144000" cy="288032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34B4E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/>
              <a:cs typeface="Verdana"/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6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Picture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235021"/>
            <a:ext cx="3810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9353D74D-8456-4012-9079-4FB52B4735A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23863"/>
            <a:ext cx="8443664" cy="45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15751"/>
            <a:ext cx="74256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2" name="Image 1" descr="logos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15751"/>
            <a:ext cx="1128117" cy="648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528" y="6192415"/>
            <a:ext cx="8136904" cy="287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fr-FR" dirty="0" err="1" smtClean="0"/>
              <a:t>Bologna</a:t>
            </a:r>
            <a:r>
              <a:rPr lang="fr-FR" dirty="0" smtClean="0"/>
              <a:t> </a:t>
            </a:r>
            <a:r>
              <a:rPr lang="fr-FR" dirty="0" err="1" smtClean="0"/>
              <a:t>Secretariat</a:t>
            </a:r>
            <a:r>
              <a:rPr lang="fr-FR" dirty="0" smtClean="0"/>
              <a:t> – F. Profit – BFUG </a:t>
            </a:r>
            <a:r>
              <a:rPr lang="fr-FR" dirty="0" err="1" smtClean="0"/>
              <a:t>Board</a:t>
            </a:r>
            <a:r>
              <a:rPr lang="fr-FR" dirty="0" smtClean="0"/>
              <a:t> meeting 18/01/2016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  <p:sldLayoutId id="2147483660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>
          <a:solidFill>
            <a:srgbClr val="003366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Verdana"/>
          <a:ea typeface="+mn-ea"/>
          <a:cs typeface="Verdana"/>
        </a:defRPr>
      </a:lvl1pPr>
      <a:lvl2pPr marL="673100" indent="-328613" algn="l" rtl="0" eaLnBrk="1" fontAlgn="base" hangingPunct="1">
        <a:spcBef>
          <a:spcPct val="20000"/>
        </a:spcBef>
        <a:spcAft>
          <a:spcPct val="0"/>
        </a:spcAft>
        <a:buClr>
          <a:srgbClr val="34B4E4"/>
        </a:buClr>
        <a:buFont typeface="Arial" pitchFamily="34" charset="0"/>
        <a:buChar char="•"/>
        <a:defRPr sz="1600">
          <a:solidFill>
            <a:schemeClr val="tx1"/>
          </a:solidFill>
          <a:latin typeface="Verdana"/>
          <a:cs typeface="Verdana"/>
        </a:defRPr>
      </a:lvl2pPr>
      <a:lvl3pPr marL="1050925" indent="-261938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Calibri" pitchFamily="34" charset="0"/>
        <a:buChar char="‐"/>
        <a:defRPr sz="1600">
          <a:solidFill>
            <a:schemeClr val="tx1"/>
          </a:solidFill>
          <a:latin typeface="Verdana"/>
          <a:cs typeface="Verdana"/>
        </a:defRPr>
      </a:lvl3pPr>
      <a:lvl4pPr marL="1609725" indent="-257175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Courier New" pitchFamily="49" charset="0"/>
        <a:buChar char="o"/>
        <a:defRPr sz="1400">
          <a:solidFill>
            <a:schemeClr val="tx1"/>
          </a:solidFill>
          <a:latin typeface="Verdana"/>
          <a:cs typeface="Verdana"/>
        </a:defRPr>
      </a:lvl4pPr>
      <a:lvl5pPr marL="2206625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hyperlink" Target="EHEA%20wireframe.pdf" TargetMode="External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9832" y="2383928"/>
            <a:ext cx="5671418" cy="29443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tabLst>
                <a:tab pos="182563" algn="l"/>
              </a:tabLst>
            </a:pPr>
            <a:r>
              <a:rPr lang="fr-FR" sz="3800" dirty="0">
                <a:solidFill>
                  <a:srgbClr val="510B61"/>
                </a:solidFill>
                <a:latin typeface="Calibri" pitchFamily="34" charset="0"/>
                <a:cs typeface="Arial" charset="0"/>
              </a:rPr>
              <a:t/>
            </a:r>
            <a:br>
              <a:rPr lang="fr-FR" sz="3800" dirty="0">
                <a:solidFill>
                  <a:srgbClr val="510B61"/>
                </a:solidFill>
                <a:latin typeface="Calibri" pitchFamily="34" charset="0"/>
                <a:cs typeface="Arial" charset="0"/>
              </a:rPr>
            </a:br>
            <a:r>
              <a:rPr lang="fr-FR" sz="2000" b="1" dirty="0">
                <a:solidFill>
                  <a:srgbClr val="003366"/>
                </a:solidFill>
                <a:latin typeface="Verdana"/>
                <a:cs typeface="Verdana"/>
              </a:rPr>
              <a:t>Information about the EHEA </a:t>
            </a:r>
            <a:r>
              <a:rPr lang="fr-FR" sz="2000" b="1" dirty="0" err="1" smtClean="0">
                <a:solidFill>
                  <a:srgbClr val="003366"/>
                </a:solidFill>
                <a:latin typeface="Verdana"/>
                <a:cs typeface="Verdana"/>
              </a:rPr>
              <a:t>website</a:t>
            </a:r>
            <a:endParaRPr lang="sv-SE" sz="2000" b="1" dirty="0" smtClean="0">
              <a:solidFill>
                <a:srgbClr val="003366"/>
              </a:solidFill>
              <a:latin typeface="Verdana"/>
              <a:cs typeface="Verdana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tabLst>
                <a:tab pos="182563" algn="l"/>
              </a:tabLst>
            </a:pPr>
            <a:r>
              <a:rPr lang="fr-FR" sz="1800" dirty="0" smtClean="0">
                <a:solidFill>
                  <a:srgbClr val="003366"/>
                </a:solidFill>
                <a:latin typeface="Verdana"/>
                <a:cs typeface="Verdana"/>
              </a:rPr>
              <a:t>BFUG </a:t>
            </a:r>
            <a:r>
              <a:rPr lang="fr-FR" sz="1800" dirty="0" err="1" smtClean="0">
                <a:solidFill>
                  <a:srgbClr val="003366"/>
                </a:solidFill>
                <a:latin typeface="Verdana"/>
                <a:cs typeface="Verdana"/>
              </a:rPr>
              <a:t>Board</a:t>
            </a:r>
            <a:r>
              <a:rPr lang="fr-FR" sz="1800" dirty="0" smtClean="0">
                <a:solidFill>
                  <a:srgbClr val="003366"/>
                </a:solidFill>
                <a:latin typeface="Verdana"/>
                <a:cs typeface="Verdana"/>
              </a:rPr>
              <a:t> meeting </a:t>
            </a:r>
            <a:r>
              <a:rPr lang="fr-FR" sz="1800" dirty="0">
                <a:solidFill>
                  <a:srgbClr val="003366"/>
                </a:solidFill>
                <a:latin typeface="Verdana"/>
                <a:cs typeface="Verdana"/>
              </a:rPr>
              <a:t>- </a:t>
            </a:r>
            <a:r>
              <a:rPr lang="fr-FR" sz="1800" dirty="0" smtClean="0">
                <a:solidFill>
                  <a:srgbClr val="003366"/>
                </a:solidFill>
                <a:latin typeface="Verdana"/>
                <a:cs typeface="Verdana"/>
              </a:rPr>
              <a:t>Chisinau- Moldova</a:t>
            </a:r>
            <a:endParaRPr lang="fr-FR" sz="1800" dirty="0">
              <a:solidFill>
                <a:srgbClr val="003366"/>
              </a:solidFill>
              <a:latin typeface="Verdana"/>
              <a:cs typeface="Verdana"/>
            </a:endParaRPr>
          </a:p>
          <a:p>
            <a:pPr marL="536575" lvl="1" indent="-536575" eaLnBrk="1" hangingPunct="1">
              <a:spcBef>
                <a:spcPts val="3000"/>
              </a:spcBef>
              <a:spcAft>
                <a:spcPts val="1200"/>
              </a:spcAft>
              <a:buClr>
                <a:schemeClr val="folHlink"/>
              </a:buClr>
              <a:buSzPct val="135000"/>
              <a:tabLst>
                <a:tab pos="182563" algn="l"/>
              </a:tabLst>
            </a:pPr>
            <a:r>
              <a:rPr lang="fr-FR" sz="1600" i="1" dirty="0" err="1" smtClean="0">
                <a:solidFill>
                  <a:srgbClr val="34B4E4"/>
                </a:solidFill>
                <a:latin typeface="Verdana"/>
                <a:cs typeface="Verdana"/>
              </a:rPr>
              <a:t>January</a:t>
            </a:r>
            <a:r>
              <a:rPr lang="fr-FR" sz="1600" i="1" dirty="0" smtClean="0">
                <a:solidFill>
                  <a:srgbClr val="34B4E4"/>
                </a:solidFill>
                <a:latin typeface="Verdana"/>
                <a:cs typeface="Verdana"/>
              </a:rPr>
              <a:t> 18</a:t>
            </a:r>
            <a:r>
              <a:rPr lang="fr-FR" sz="1600" i="1" smtClean="0">
                <a:solidFill>
                  <a:srgbClr val="34B4E4"/>
                </a:solidFill>
                <a:latin typeface="Verdana"/>
                <a:cs typeface="Verdana"/>
              </a:rPr>
              <a:t>, </a:t>
            </a:r>
            <a:r>
              <a:rPr lang="fr-FR" sz="1600" i="1" smtClean="0">
                <a:solidFill>
                  <a:srgbClr val="34B4E4"/>
                </a:solidFill>
                <a:latin typeface="Verdana"/>
                <a:cs typeface="Verdana"/>
              </a:rPr>
              <a:t>2016</a:t>
            </a:r>
            <a:endParaRPr lang="fr-FR" sz="1600" i="1" dirty="0">
              <a:solidFill>
                <a:srgbClr val="34B4E4"/>
              </a:solidFill>
              <a:latin typeface="Verdana"/>
              <a:cs typeface="Verdana"/>
            </a:endParaRPr>
          </a:p>
          <a:p>
            <a:pPr marL="1604963" lvl="2" indent="-261938" eaLnBrk="1" hangingPunct="1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35000"/>
              <a:tabLst>
                <a:tab pos="182563" algn="l"/>
              </a:tabLst>
            </a:pPr>
            <a:endParaRPr lang="fr-FR" sz="1600" i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0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Terms</a:t>
            </a:r>
            <a:r>
              <a:rPr lang="fr-FR" dirty="0" smtClean="0"/>
              <a:t> of </a:t>
            </a:r>
            <a:r>
              <a:rPr lang="fr-FR" dirty="0" err="1" smtClean="0"/>
              <a:t>reference</a:t>
            </a:r>
            <a:r>
              <a:rPr lang="fr-FR" dirty="0" smtClean="0"/>
              <a:t> of the BFUG </a:t>
            </a:r>
            <a:r>
              <a:rPr lang="fr-FR" dirty="0" err="1" smtClean="0"/>
              <a:t>Secretariat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23864"/>
            <a:ext cx="8443664" cy="44644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Terms of Reference precise that the Secretariat has to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/>
              <a:t>review and update the European Higher Education Area website ensuring that up-to-date information is made available at all times for the BFUG and the public at large. [The Secretariat] will develop an ad-hoc communication system, using up-to-date digital tools. It shall propose a new website in order to provide a more efficient service</a:t>
            </a:r>
            <a:r>
              <a:rPr lang="en-US" dirty="0"/>
              <a:t>."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(</a:t>
            </a:r>
            <a:r>
              <a:rPr lang="en-US" sz="1200" dirty="0"/>
              <a:t>BFUGMeeting_LU_LI_48_4_ToR_Secretariat 2015_2018).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err="1" smtClean="0"/>
              <a:t>Bologna</a:t>
            </a:r>
            <a:r>
              <a:rPr lang="fr-FR" dirty="0" smtClean="0"/>
              <a:t> </a:t>
            </a:r>
            <a:r>
              <a:rPr lang="fr-FR" dirty="0" err="1" smtClean="0"/>
              <a:t>Secretariat</a:t>
            </a:r>
            <a:r>
              <a:rPr lang="fr-FR" dirty="0" smtClean="0"/>
              <a:t> – F. Profit – BFUG </a:t>
            </a:r>
            <a:r>
              <a:rPr lang="fr-FR" dirty="0" err="1" smtClean="0"/>
              <a:t>Board</a:t>
            </a:r>
            <a:r>
              <a:rPr lang="fr-FR" dirty="0" smtClean="0"/>
              <a:t> meeting 18/01/2016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76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07839"/>
            <a:ext cx="8443664" cy="4537420"/>
          </a:xfrm>
        </p:spPr>
        <p:txBody>
          <a:bodyPr/>
          <a:lstStyle/>
          <a:p>
            <a:r>
              <a:rPr lang="fr-FR" dirty="0" err="1" smtClean="0"/>
              <a:t>Annual</a:t>
            </a:r>
            <a:r>
              <a:rPr lang="fr-FR" dirty="0" smtClean="0"/>
              <a:t> total sessions: </a:t>
            </a:r>
            <a:r>
              <a:rPr lang="fr-FR" b="1" dirty="0" smtClean="0"/>
              <a:t>114 162</a:t>
            </a:r>
            <a:endParaRPr lang="fr-FR" dirty="0" smtClean="0"/>
          </a:p>
          <a:p>
            <a:r>
              <a:rPr lang="fr-FR" dirty="0" smtClean="0"/>
              <a:t>Daily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/>
              <a:t>sessions: </a:t>
            </a:r>
            <a:r>
              <a:rPr lang="fr-FR" b="1" dirty="0" smtClean="0"/>
              <a:t>313</a:t>
            </a:r>
          </a:p>
          <a:p>
            <a:r>
              <a:rPr lang="fr-FR" dirty="0" err="1" smtClean="0"/>
              <a:t>Purcentage</a:t>
            </a:r>
            <a:r>
              <a:rPr lang="fr-FR" dirty="0" smtClean="0"/>
              <a:t> of new </a:t>
            </a:r>
            <a:r>
              <a:rPr lang="fr-FR" dirty="0" err="1" smtClean="0"/>
              <a:t>visitors</a:t>
            </a:r>
            <a:r>
              <a:rPr lang="fr-FR" dirty="0" smtClean="0"/>
              <a:t> for the </a:t>
            </a:r>
            <a:r>
              <a:rPr lang="fr-FR" dirty="0" err="1" smtClean="0"/>
              <a:t>year</a:t>
            </a:r>
            <a:r>
              <a:rPr lang="fr-FR" dirty="0" smtClean="0"/>
              <a:t>: </a:t>
            </a:r>
            <a:r>
              <a:rPr lang="fr-FR" b="1" dirty="0" smtClean="0"/>
              <a:t>72.8%</a:t>
            </a:r>
            <a:endParaRPr lang="fr-FR" dirty="0" smtClean="0"/>
          </a:p>
          <a:p>
            <a:r>
              <a:rPr lang="fr-FR" dirty="0" err="1" smtClean="0"/>
              <a:t>Number</a:t>
            </a:r>
            <a:r>
              <a:rPr lang="fr-FR" dirty="0" smtClean="0"/>
              <a:t> of Pages / session: </a:t>
            </a:r>
            <a:r>
              <a:rPr lang="fr-FR" b="1" dirty="0" smtClean="0"/>
              <a:t>2.14</a:t>
            </a:r>
            <a:endParaRPr lang="fr-FR" dirty="0"/>
          </a:p>
          <a:p>
            <a:r>
              <a:rPr lang="fr-FR" dirty="0" err="1" smtClean="0"/>
              <a:t>Average</a:t>
            </a:r>
            <a:r>
              <a:rPr lang="fr-FR" dirty="0" smtClean="0"/>
              <a:t> session duration: </a:t>
            </a:r>
            <a:r>
              <a:rPr lang="fr-FR" b="1" dirty="0" smtClean="0"/>
              <a:t>00:02:06</a:t>
            </a:r>
            <a:endParaRPr lang="fr-FR" dirty="0" smtClean="0"/>
          </a:p>
          <a:p>
            <a:r>
              <a:rPr lang="fr-FR" dirty="0" err="1" smtClean="0"/>
              <a:t>Bounce</a:t>
            </a:r>
            <a:r>
              <a:rPr lang="fr-FR" dirty="0" smtClean="0"/>
              <a:t> rate</a:t>
            </a:r>
            <a:r>
              <a:rPr lang="fr-FR" baseline="30000" dirty="0" smtClean="0"/>
              <a:t>1</a:t>
            </a:r>
            <a:r>
              <a:rPr lang="fr-FR" dirty="0" smtClean="0"/>
              <a:t>: </a:t>
            </a:r>
            <a:r>
              <a:rPr lang="fr-FR" b="1" dirty="0" smtClean="0"/>
              <a:t>61.27%</a:t>
            </a:r>
          </a:p>
          <a:p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The EHEA </a:t>
            </a:r>
            <a:r>
              <a:rPr lang="fr-FR" dirty="0" err="1" smtClean="0"/>
              <a:t>website</a:t>
            </a:r>
            <a:r>
              <a:rPr lang="fr-FR" dirty="0" smtClean="0"/>
              <a:t> </a:t>
            </a:r>
            <a:r>
              <a:rPr lang="fr-FR" dirty="0" err="1" smtClean="0"/>
              <a:t>lacks</a:t>
            </a:r>
            <a:r>
              <a:rPr lang="fr-FR" dirty="0" smtClean="0"/>
              <a:t> of </a:t>
            </a:r>
            <a:r>
              <a:rPr lang="fr-FR" dirty="0" err="1" smtClean="0"/>
              <a:t>visibility</a:t>
            </a:r>
            <a:r>
              <a:rPr lang="fr-FR" dirty="0" smtClean="0"/>
              <a:t> </a:t>
            </a:r>
            <a:r>
              <a:rPr lang="fr-FR" dirty="0" err="1" smtClean="0"/>
              <a:t>regarding</a:t>
            </a:r>
            <a:r>
              <a:rPr lang="fr-FR" dirty="0" smtClean="0"/>
              <a:t> the total </a:t>
            </a:r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amount</a:t>
            </a:r>
            <a:r>
              <a:rPr lang="fr-FR" dirty="0" smtClean="0"/>
              <a:t> of sessions.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err="1" smtClean="0"/>
              <a:t>Only</a:t>
            </a:r>
            <a:r>
              <a:rPr lang="fr-FR" dirty="0" smtClean="0"/>
              <a:t> a </a:t>
            </a:r>
            <a:r>
              <a:rPr lang="fr-FR" dirty="0" err="1" smtClean="0"/>
              <a:t>third</a:t>
            </a:r>
            <a:r>
              <a:rPr lang="fr-FR" dirty="0" smtClean="0"/>
              <a:t> of the </a:t>
            </a:r>
            <a:r>
              <a:rPr lang="fr-FR" dirty="0" err="1" smtClean="0"/>
              <a:t>visitors</a:t>
            </a:r>
            <a:r>
              <a:rPr lang="fr-FR" dirty="0" smtClean="0"/>
              <a:t>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beyond</a:t>
            </a:r>
            <a:r>
              <a:rPr lang="fr-FR" dirty="0" smtClean="0"/>
              <a:t> the </a:t>
            </a:r>
            <a:r>
              <a:rPr lang="fr-FR" dirty="0" err="1" smtClean="0"/>
              <a:t>homepage</a:t>
            </a:r>
            <a:r>
              <a:rPr lang="fr-FR" dirty="0" smtClean="0"/>
              <a:t>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228600" indent="-228600">
              <a:buAutoNum type="arabicPeriod"/>
            </a:pP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fr-FR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bounce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rate </a:t>
            </a:r>
            <a:r>
              <a:rPr lang="fr-FR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represents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percentage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visitors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who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enter the site and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then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leave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("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bounce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")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rather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than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continuing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 to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view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pages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within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same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site.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err="1" smtClean="0"/>
              <a:t>Bologna</a:t>
            </a:r>
            <a:r>
              <a:rPr lang="fr-FR" dirty="0" smtClean="0"/>
              <a:t> </a:t>
            </a:r>
            <a:r>
              <a:rPr lang="fr-FR" dirty="0" err="1" smtClean="0"/>
              <a:t>Secretariat</a:t>
            </a:r>
            <a:r>
              <a:rPr lang="fr-FR" dirty="0" smtClean="0"/>
              <a:t> – F. Profit – BFUG </a:t>
            </a:r>
            <a:r>
              <a:rPr lang="fr-FR" dirty="0" err="1" smtClean="0"/>
              <a:t>Board</a:t>
            </a:r>
            <a:r>
              <a:rPr lang="fr-FR" dirty="0" smtClean="0"/>
              <a:t> meeting 18/01/2016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95536" y="5761284"/>
            <a:ext cx="8443664" cy="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n"/>
              <a:defRPr sz="1800" b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67310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B4E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50925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Calibri" pitchFamily="34" charset="0"/>
              <a:buChar char="‐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60972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Verdana"/>
                <a:cs typeface="Verdana"/>
              </a:defRPr>
            </a:lvl4pPr>
            <a:lvl5pPr marL="2206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Char char="»"/>
              <a:defRPr sz="1400">
                <a:solidFill>
                  <a:schemeClr val="tx1"/>
                </a:solidFill>
                <a:latin typeface="Verdana"/>
                <a:cs typeface="Verdana"/>
              </a:defRPr>
            </a:lvl5pPr>
            <a:lvl6pPr marL="2663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3121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578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4035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01/01/2015-31/12/2015</a:t>
            </a:r>
          </a:p>
          <a:p>
            <a:pPr marL="0" indent="0">
              <a:buFont typeface="Wingdings" pitchFamily="2" charset="2"/>
              <a:buNone/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: Google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Analytics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5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Location: countries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Bologna Secretariat – F. Profit – BFUG Board meeting 18/01/2016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95536" y="5761284"/>
            <a:ext cx="8443664" cy="431131"/>
          </a:xfrm>
        </p:spPr>
        <p:txBody>
          <a:bodyPr/>
          <a:lstStyle/>
          <a:p>
            <a:pPr marL="0" indent="0">
              <a:buNone/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01/01/2015-31/12/2015 – Country of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origin</a:t>
            </a: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: 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oogle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nalytics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 descr="Capture d’écran 2016-01-04 à 10.4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91815"/>
            <a:ext cx="7920000" cy="48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5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Acquisition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23864"/>
            <a:ext cx="8443664" cy="1440159"/>
          </a:xfrm>
        </p:spPr>
        <p:txBody>
          <a:bodyPr/>
          <a:lstStyle/>
          <a:p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r>
              <a:rPr lang="fr-FR" dirty="0" smtClean="0"/>
              <a:t>: 44.6% (</a:t>
            </a:r>
            <a:r>
              <a:rPr lang="fr-FR" i="1" dirty="0" err="1" smtClean="0"/>
              <a:t>included</a:t>
            </a:r>
            <a:r>
              <a:rPr lang="fr-FR" i="1" dirty="0" smtClean="0"/>
              <a:t> Google 42.5%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Referral</a:t>
            </a:r>
            <a:r>
              <a:rPr lang="fr-FR" dirty="0" smtClean="0"/>
              <a:t>: 35.1% (</a:t>
            </a:r>
            <a:r>
              <a:rPr lang="fr-FR" i="1" dirty="0" smtClean="0"/>
              <a:t>more </a:t>
            </a:r>
            <a:r>
              <a:rPr lang="fr-FR" i="1" dirty="0" err="1" smtClean="0"/>
              <a:t>than</a:t>
            </a:r>
            <a:r>
              <a:rPr lang="fr-FR" i="1" dirty="0" smtClean="0"/>
              <a:t> 1100 </a:t>
            </a:r>
            <a:r>
              <a:rPr lang="fr-FR" i="1" dirty="0" err="1" smtClean="0"/>
              <a:t>referrals</a:t>
            </a:r>
            <a:r>
              <a:rPr lang="fr-FR" dirty="0" smtClean="0"/>
              <a:t>)</a:t>
            </a:r>
          </a:p>
          <a:p>
            <a:r>
              <a:rPr lang="fr-FR" dirty="0" smtClean="0"/>
              <a:t>Direct: 19.8%</a:t>
            </a:r>
          </a:p>
          <a:p>
            <a:r>
              <a:rPr lang="fr-FR" dirty="0" smtClean="0"/>
              <a:t>Social: 0.5%</a:t>
            </a:r>
          </a:p>
          <a:p>
            <a:endParaRPr lang="fr-FR" dirty="0"/>
          </a:p>
          <a:p>
            <a:r>
              <a:rPr lang="fr-FR" dirty="0" smtClean="0"/>
              <a:t>Main </a:t>
            </a:r>
            <a:r>
              <a:rPr lang="fr-FR" dirty="0" err="1" smtClean="0"/>
              <a:t>referrals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Bologna Secretariat – F. Profit – BFUG Board meeting 18/01/2016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555776" y="2880047"/>
            <a:ext cx="65527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n"/>
              <a:defRPr sz="1800" b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67310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B4E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50925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Calibri" pitchFamily="34" charset="0"/>
              <a:buChar char="‐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60972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Verdana"/>
                <a:cs typeface="Verdana"/>
              </a:defRPr>
            </a:lvl4pPr>
            <a:lvl5pPr marL="2206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Char char="»"/>
              <a:defRPr sz="1400">
                <a:solidFill>
                  <a:schemeClr val="tx1"/>
                </a:solidFill>
                <a:latin typeface="Verdana"/>
                <a:cs typeface="Verdana"/>
              </a:defRPr>
            </a:lvl5pPr>
            <a:lvl6pPr marL="2663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3121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578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4035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fr-FR" sz="1400" dirty="0" err="1" smtClean="0"/>
              <a:t>ec.europa.eu</a:t>
            </a:r>
            <a:r>
              <a:rPr lang="fr-FR" sz="1400" dirty="0" smtClean="0"/>
              <a:t> (</a:t>
            </a:r>
            <a:r>
              <a:rPr lang="fr-FR" sz="1400" i="1" dirty="0" smtClean="0"/>
              <a:t>3%</a:t>
            </a:r>
            <a:r>
              <a:rPr lang="fr-FR" sz="1400" dirty="0" smtClean="0"/>
              <a:t>)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 smtClean="0"/>
              <a:t>gsas.columbia.edu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 smtClean="0"/>
              <a:t>usask.ca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/>
              <a:t>enic-</a:t>
            </a:r>
            <a:r>
              <a:rPr lang="fr-FR" sz="1400" dirty="0" err="1" smtClean="0"/>
              <a:t>naric.net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 smtClean="0"/>
              <a:t>en.wikipedia.org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 smtClean="0"/>
              <a:t>yok.gov.tr</a:t>
            </a:r>
            <a:r>
              <a:rPr lang="fr-FR" sz="1400" dirty="0" smtClean="0"/>
              <a:t> (</a:t>
            </a:r>
            <a:r>
              <a:rPr lang="fr-FR" sz="1400" i="1" dirty="0" smtClean="0"/>
              <a:t>1%</a:t>
            </a:r>
            <a:r>
              <a:rPr lang="fr-FR" sz="1400" dirty="0" smtClean="0"/>
              <a:t>)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 smtClean="0"/>
              <a:t>ed.ac.uk</a:t>
            </a:r>
            <a:endParaRPr lang="fr-FR" sz="1400" dirty="0" smtClean="0"/>
          </a:p>
          <a:p>
            <a:pPr>
              <a:buFont typeface="+mj-lt"/>
              <a:buAutoNum type="arabicPeriod"/>
            </a:pPr>
            <a:r>
              <a:rPr lang="fr-FR" sz="1400" dirty="0" err="1" smtClean="0"/>
              <a:t>ihlondon.com</a:t>
            </a:r>
            <a:endParaRPr lang="fr-FR" sz="1400" dirty="0" smtClean="0"/>
          </a:p>
          <a:p>
            <a:pPr>
              <a:buFont typeface="+mj-lt"/>
              <a:buAutoNum type="arabicPeriod"/>
            </a:pPr>
            <a:r>
              <a:rPr lang="fr-FR" sz="1400" dirty="0" err="1" smtClean="0"/>
              <a:t>qqi.ie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/>
              <a:t>eees.es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/>
              <a:t>bologna-yerevan2015.ehea.info</a:t>
            </a:r>
          </a:p>
          <a:p>
            <a:pPr>
              <a:buFont typeface="+mj-lt"/>
              <a:buAutoNum type="arabicPeriod"/>
            </a:pPr>
            <a:r>
              <a:rPr lang="fr-FR" sz="1400" dirty="0" err="1"/>
              <a:t>eur-lex.europa.eu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/>
              <a:t>nauka.gov.pl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/>
              <a:t>ond.vlaanderen.be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/>
              <a:t>pace.edu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/>
              <a:t>kmk.org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/>
              <a:t>eua.be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/>
              <a:t>dges.mctes.pt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/>
              <a:t>ncsu.edu</a:t>
            </a:r>
            <a:endParaRPr lang="fr-FR" sz="1400" dirty="0"/>
          </a:p>
          <a:p>
            <a:pPr>
              <a:buFont typeface="+mj-lt"/>
              <a:buAutoNum type="arabicPeriod"/>
            </a:pPr>
            <a:r>
              <a:rPr lang="fr-FR" sz="1400" dirty="0" err="1" smtClean="0"/>
              <a:t>gov.ph</a:t>
            </a:r>
            <a:r>
              <a:rPr lang="fr-FR" sz="1400" dirty="0" smtClean="0"/>
              <a:t> (</a:t>
            </a:r>
            <a:r>
              <a:rPr lang="fr-FR" sz="1400" i="1" dirty="0" smtClean="0"/>
              <a:t>0.4%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95536" y="5761284"/>
            <a:ext cx="8443664" cy="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n"/>
              <a:defRPr sz="1800" b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67310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B4E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50925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Calibri" pitchFamily="34" charset="0"/>
              <a:buChar char="‐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60972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Verdana"/>
                <a:cs typeface="Verdana"/>
              </a:defRPr>
            </a:lvl4pPr>
            <a:lvl5pPr marL="2206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Char char="»"/>
              <a:defRPr sz="1400">
                <a:solidFill>
                  <a:schemeClr val="tx1"/>
                </a:solidFill>
                <a:latin typeface="Verdana"/>
                <a:cs typeface="Verdana"/>
              </a:defRPr>
            </a:lvl5pPr>
            <a:lvl6pPr marL="2663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3121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578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4035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01/01/2015-31/12/2015</a:t>
            </a:r>
          </a:p>
          <a:p>
            <a:pPr marL="0" indent="0">
              <a:buFont typeface="Wingdings" pitchFamily="2" charset="2"/>
              <a:buNone/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: Google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Analytics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4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Bologna Secretariat – F. Profit – BFUG Board meeting 18/01/2016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95536" y="5761284"/>
            <a:ext cx="8443664" cy="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n"/>
              <a:defRPr sz="1800" b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67310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B4E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50925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Calibri" pitchFamily="34" charset="0"/>
              <a:buChar char="‐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60972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Verdana"/>
                <a:cs typeface="Verdana"/>
              </a:defRPr>
            </a:lvl4pPr>
            <a:lvl5pPr marL="2206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Char char="»"/>
              <a:defRPr sz="1400">
                <a:solidFill>
                  <a:schemeClr val="tx1"/>
                </a:solidFill>
                <a:latin typeface="Verdana"/>
                <a:cs typeface="Verdana"/>
              </a:defRPr>
            </a:lvl5pPr>
            <a:lvl6pPr marL="2663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3121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578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4035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01/01/2015-31/12/2015</a:t>
            </a:r>
          </a:p>
          <a:p>
            <a:pPr marL="0" indent="0">
              <a:buFont typeface="Wingdings" pitchFamily="2" charset="2"/>
              <a:buNone/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: Google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Analytics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901598405"/>
              </p:ext>
            </p:extLst>
          </p:nvPr>
        </p:nvGraphicFramePr>
        <p:xfrm>
          <a:off x="395536" y="1223863"/>
          <a:ext cx="36004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764059219"/>
              </p:ext>
            </p:extLst>
          </p:nvPr>
        </p:nvGraphicFramePr>
        <p:xfrm>
          <a:off x="4499992" y="1295871"/>
          <a:ext cx="43204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26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62808"/>
              </p:ext>
            </p:extLst>
          </p:nvPr>
        </p:nvGraphicFramePr>
        <p:xfrm>
          <a:off x="3003550" y="1208088"/>
          <a:ext cx="31369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30" name="Acrobat Document" r:id="rId3" imgW="11220289" imgH="14535060" progId="AcroExch.Document.11">
                  <p:embed/>
                </p:oleObj>
              </mc:Choice>
              <mc:Fallback>
                <p:oleObj name="Acrobat Document" r:id="rId3" imgW="11220289" imgH="145350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550" y="1208088"/>
                        <a:ext cx="31369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>
            <a:hlinkClick r:id="rId5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28866"/>
              </p:ext>
            </p:extLst>
          </p:nvPr>
        </p:nvGraphicFramePr>
        <p:xfrm>
          <a:off x="3003550" y="1208088"/>
          <a:ext cx="31369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31" name="Acrobat Document" r:id="rId6" imgW="11220480" imgH="14535000" progId="AcroExch.Document.11">
                  <p:embed/>
                </p:oleObj>
              </mc:Choice>
              <mc:Fallback>
                <p:oleObj name="Acrobat Document" r:id="rId6" imgW="11220480" imgH="145350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3550" y="1208088"/>
                        <a:ext cx="31369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14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err="1" smtClean="0"/>
              <a:t>Bologna</a:t>
            </a:r>
            <a:r>
              <a:rPr lang="fr-FR" dirty="0" smtClean="0"/>
              <a:t> </a:t>
            </a:r>
            <a:r>
              <a:rPr lang="fr-FR" dirty="0" err="1" smtClean="0"/>
              <a:t>Secretariat</a:t>
            </a:r>
            <a:r>
              <a:rPr lang="fr-FR" dirty="0" smtClean="0"/>
              <a:t> – F. Profit – BFUG </a:t>
            </a:r>
            <a:r>
              <a:rPr lang="fr-FR" dirty="0" err="1" smtClean="0"/>
              <a:t>Board</a:t>
            </a:r>
            <a:r>
              <a:rPr lang="fr-FR" dirty="0" smtClean="0"/>
              <a:t> meeting 18/01/2016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95536" y="1223864"/>
            <a:ext cx="8443664" cy="4464496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Transparency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Restricted</a:t>
            </a:r>
            <a:r>
              <a:rPr lang="fr-FR" dirty="0" smtClean="0"/>
              <a:t> area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Involvement</a:t>
            </a:r>
            <a:r>
              <a:rPr lang="fr-FR" dirty="0" smtClean="0"/>
              <a:t> of </a:t>
            </a:r>
            <a:r>
              <a:rPr lang="fr-FR" dirty="0" err="1" smtClean="0"/>
              <a:t>each</a:t>
            </a:r>
            <a:r>
              <a:rPr lang="fr-FR" dirty="0" smtClean="0"/>
              <a:t> country in up-</a:t>
            </a:r>
            <a:r>
              <a:rPr lang="fr-FR" dirty="0" err="1" smtClean="0"/>
              <a:t>dating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profile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785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085&quot;/&gt;&lt;CPresentation id=&quot;1&quot;&gt;&lt;m_precDefaultNumber/&gt;&lt;m_precDefaultPercent/&gt;&lt;m_precDefaultDate/&gt;&lt;m_precDefaultYear/&gt;&lt;m_precDefaultQuarter&gt;&lt;m_strFormatTime&gt;%5. Q.&lt;/m_strFormatTime&gt;&lt;/m_precDefaultQuarter&gt;&lt;m_precDefaultMonth/&gt;&lt;m_precDefaultWeek/&gt;&lt;m_precDefaultDay&gt;&lt;m_strFormatTime&gt;%d&lt;/m_strFormatTime&gt;&lt;/m_precDefaultDay&gt;&lt;m_mruColor&gt;&lt;m_vecMRU length=&quot;1&quot;&gt;&lt;elem m_fUsage=&quot;1.00000000000000000000E+000&quot;&gt;&lt;m_ppcolschidx val=&quot;0&quot;/&gt;&lt;m_rgb r=&quot;e8&quot; g=&quot;e8&quot; b=&quot;e8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FUG secrétariat">
  <a:themeElements>
    <a:clrScheme name="Personnalisée 1">
      <a:dk1>
        <a:srgbClr val="000000"/>
      </a:dk1>
      <a:lt1>
        <a:srgbClr val="FFFFFF"/>
      </a:lt1>
      <a:dk2>
        <a:srgbClr val="003366"/>
      </a:dk2>
      <a:lt2>
        <a:srgbClr val="34B4E4"/>
      </a:lt2>
      <a:accent1>
        <a:srgbClr val="003366"/>
      </a:accent1>
      <a:accent2>
        <a:srgbClr val="3976BA"/>
      </a:accent2>
      <a:accent3>
        <a:srgbClr val="FFFFFF"/>
      </a:accent3>
      <a:accent4>
        <a:srgbClr val="000000"/>
      </a:accent4>
      <a:accent5>
        <a:srgbClr val="EAEA00"/>
      </a:accent5>
      <a:accent6>
        <a:srgbClr val="000000"/>
      </a:accent6>
      <a:hlink>
        <a:srgbClr val="003366"/>
      </a:hlink>
      <a:folHlink>
        <a:srgbClr val="34B4E4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CC8C93835FF46ACF9BCA951CC5F18" ma:contentTypeVersion="0" ma:contentTypeDescription="Create a new document." ma:contentTypeScope="" ma:versionID="f77e81161f6495eb2ac41b821142f5c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85C937-73F6-473C-BCFA-93B2D7495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0FD32-58D0-46D8-8063-2D67934A7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E65A1F-BEC4-4FEE-BC4C-8F19C041761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BFUG secrétariat.potx</Template>
  <TotalTime>17885</TotalTime>
  <Words>451</Words>
  <Application>Microsoft Macintosh PowerPoint</Application>
  <PresentationFormat>Personnalisé</PresentationFormat>
  <Paragraphs>87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BFUG secrétariat</vt:lpstr>
      <vt:lpstr>think-cell Slide</vt:lpstr>
      <vt:lpstr>Acrobat Document</vt:lpstr>
      <vt:lpstr>Présentation PowerPoint</vt:lpstr>
      <vt:lpstr>Terms of reference of the BFUG Secretariat</vt:lpstr>
      <vt:lpstr>Overview 2015</vt:lpstr>
      <vt:lpstr>Location: countries</vt:lpstr>
      <vt:lpstr>Acquisition</vt:lpstr>
      <vt:lpstr>Technology</vt:lpstr>
      <vt:lpstr>Présentation PowerPoint</vt:lpstr>
      <vt:lpstr>Questions</vt:lpstr>
    </vt:vector>
  </TitlesOfParts>
  <Manager>LH</Manager>
  <Company>ANPE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</dc:creator>
  <cp:lastModifiedBy>Juliette Roussel</cp:lastModifiedBy>
  <cp:revision>1823</cp:revision>
  <cp:lastPrinted>2003-09-26T16:12:26Z</cp:lastPrinted>
  <dcterms:created xsi:type="dcterms:W3CDTF">2003-09-25T12:14:01Z</dcterms:created>
  <dcterms:modified xsi:type="dcterms:W3CDTF">2016-08-09T08:04:56Z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0x0101008C4CC8C93835FF46ACF9BCA951CC5F18</vt:lpwstr>
  </property>
</Properties>
</file>