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6E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A960A0-2E83-479D-9FA3-18707EDFA93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ED210FD-30BD-4161-B87A-3B8E27EA4DCB}">
      <dgm:prSet phldrT="[Texte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fr-FR" sz="3400" dirty="0" smtClean="0">
              <a:solidFill>
                <a:schemeClr val="tx1"/>
              </a:solidFill>
            </a:rPr>
            <a:t> </a:t>
          </a:r>
          <a:r>
            <a:rPr lang="fr-FR" sz="1800" dirty="0" smtClean="0">
              <a:solidFill>
                <a:schemeClr val="tx1"/>
              </a:solidFill>
            </a:rPr>
            <a:t>May 23rd- La Sorbonne </a:t>
          </a:r>
          <a:r>
            <a:rPr lang="fr-FR" sz="1800" dirty="0" err="1" smtClean="0">
              <a:solidFill>
                <a:schemeClr val="tx1"/>
              </a:solidFill>
            </a:rPr>
            <a:t>University</a:t>
          </a:r>
          <a:endParaRPr lang="fr-FR" sz="1800" dirty="0" smtClean="0">
            <a:solidFill>
              <a:schemeClr val="tx1"/>
            </a:solidFill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800" dirty="0" smtClean="0">
              <a:solidFill>
                <a:schemeClr val="tx1"/>
              </a:solidFill>
            </a:rPr>
            <a:t>- Welcome and Celebration session  (5.30 /7.30pm, tbc )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800" dirty="0" smtClean="0">
              <a:solidFill>
                <a:schemeClr val="tx1"/>
              </a:solidFill>
            </a:rPr>
            <a:t>- French HE  minister allocution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800" dirty="0" smtClean="0">
              <a:solidFill>
                <a:schemeClr val="tx1"/>
              </a:solidFill>
            </a:rPr>
            <a:t>- Dining cocktail</a:t>
          </a:r>
          <a:endParaRPr lang="fr-FR" sz="2000" dirty="0">
            <a:solidFill>
              <a:schemeClr val="tx1"/>
            </a:solidFill>
          </a:endParaRPr>
        </a:p>
      </dgm:t>
    </dgm:pt>
    <dgm:pt modelId="{53C86722-12BF-4956-85C4-E209ADF75F74}" type="parTrans" cxnId="{62B91632-8009-40E9-B2D5-BEE21D4335AA}">
      <dgm:prSet/>
      <dgm:spPr/>
      <dgm:t>
        <a:bodyPr/>
        <a:lstStyle/>
        <a:p>
          <a:endParaRPr lang="fr-FR"/>
        </a:p>
      </dgm:t>
    </dgm:pt>
    <dgm:pt modelId="{A88C5D78-C798-4CC2-9951-4FF669AF3EB8}" type="sibTrans" cxnId="{62B91632-8009-40E9-B2D5-BEE21D4335AA}">
      <dgm:prSet/>
      <dgm:spPr/>
      <dgm:t>
        <a:bodyPr/>
        <a:lstStyle/>
        <a:p>
          <a:endParaRPr lang="fr-FR"/>
        </a:p>
      </dgm:t>
    </dgm:pt>
    <dgm:pt modelId="{C8368D1F-E3F7-4941-92AB-5D9D74789F23}">
      <dgm:prSet phldrT="[Texte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fr-FR" sz="1800" dirty="0" smtClean="0">
            <a:solidFill>
              <a:schemeClr val="tx1"/>
            </a:solidFill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fr-FR" sz="1800" dirty="0" smtClean="0">
              <a:solidFill>
                <a:schemeClr val="tx1"/>
              </a:solidFill>
            </a:rPr>
            <a:t>May 24 th –  Palais Brongniart (9 </a:t>
          </a:r>
          <a:r>
            <a:rPr lang="fr-FR" sz="1800" dirty="0" err="1" smtClean="0">
              <a:solidFill>
                <a:schemeClr val="tx1"/>
              </a:solidFill>
            </a:rPr>
            <a:t>am</a:t>
          </a:r>
          <a:r>
            <a:rPr lang="fr-FR" sz="1800" dirty="0" smtClean="0">
              <a:solidFill>
                <a:schemeClr val="tx1"/>
              </a:solidFill>
            </a:rPr>
            <a:t>/7 pm, </a:t>
          </a:r>
          <a:r>
            <a:rPr lang="fr-FR" sz="1800" dirty="0" err="1" smtClean="0">
              <a:solidFill>
                <a:schemeClr val="tx1"/>
              </a:solidFill>
            </a:rPr>
            <a:t>tbc</a:t>
          </a:r>
          <a:r>
            <a:rPr lang="fr-FR" sz="1800" dirty="0" smtClean="0">
              <a:solidFill>
                <a:schemeClr val="tx1"/>
              </a:solidFill>
            </a:rPr>
            <a:t>)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fr-FR" sz="1800" dirty="0" smtClean="0">
              <a:solidFill>
                <a:schemeClr val="tx1"/>
              </a:solidFill>
            </a:rPr>
            <a:t>  -Official </a:t>
          </a:r>
          <a:r>
            <a:rPr lang="fr-FR" sz="1800" dirty="0" err="1" smtClean="0">
              <a:solidFill>
                <a:schemeClr val="tx1"/>
              </a:solidFill>
            </a:rPr>
            <a:t>opening</a:t>
          </a:r>
          <a:r>
            <a:rPr lang="fr-FR" sz="1800" dirty="0" smtClean="0">
              <a:solidFill>
                <a:schemeClr val="tx1"/>
              </a:solidFill>
            </a:rPr>
            <a:t> of the </a:t>
          </a:r>
          <a:r>
            <a:rPr lang="fr-FR" sz="1800" dirty="0" err="1" smtClean="0">
              <a:solidFill>
                <a:schemeClr val="tx1"/>
              </a:solidFill>
            </a:rPr>
            <a:t>Ministerial</a:t>
          </a:r>
          <a:r>
            <a:rPr lang="fr-FR" sz="1800" dirty="0" smtClean="0">
              <a:solidFill>
                <a:schemeClr val="tx1"/>
              </a:solidFill>
            </a:rPr>
            <a:t> </a:t>
          </a:r>
          <a:r>
            <a:rPr lang="fr-FR" sz="1800" dirty="0" err="1" smtClean="0">
              <a:solidFill>
                <a:schemeClr val="tx1"/>
              </a:solidFill>
            </a:rPr>
            <a:t>Conference</a:t>
          </a:r>
          <a:r>
            <a:rPr lang="fr-FR" sz="1800" dirty="0" smtClean="0">
              <a:solidFill>
                <a:schemeClr val="tx1"/>
              </a:solidFill>
            </a:rPr>
            <a:t> and </a:t>
          </a:r>
          <a:r>
            <a:rPr lang="fr-FR" sz="1800" dirty="0" err="1" smtClean="0">
              <a:solidFill>
                <a:schemeClr val="tx1"/>
              </a:solidFill>
            </a:rPr>
            <a:t>Bologna</a:t>
          </a:r>
          <a:r>
            <a:rPr lang="fr-FR" sz="1800" dirty="0" smtClean="0">
              <a:solidFill>
                <a:schemeClr val="tx1"/>
              </a:solidFill>
            </a:rPr>
            <a:t> Policy forum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fr-FR" sz="1800" dirty="0" smtClean="0">
              <a:solidFill>
                <a:schemeClr val="tx1"/>
              </a:solidFill>
            </a:rPr>
            <a:t>-</a:t>
          </a:r>
          <a:r>
            <a:rPr lang="fr-FR" sz="1600" dirty="0" smtClean="0">
              <a:solidFill>
                <a:schemeClr val="tx1"/>
              </a:solidFill>
            </a:rPr>
            <a:t>French </a:t>
          </a:r>
          <a:r>
            <a:rPr lang="fr-FR" sz="1600" dirty="0" err="1" smtClean="0">
              <a:solidFill>
                <a:schemeClr val="tx1"/>
              </a:solidFill>
            </a:rPr>
            <a:t>president</a:t>
          </a:r>
          <a:r>
            <a:rPr lang="fr-FR" sz="1600" dirty="0" smtClean="0">
              <a:solidFill>
                <a:schemeClr val="tx1"/>
              </a:solidFill>
            </a:rPr>
            <a:t> allocution</a:t>
          </a:r>
        </a:p>
        <a:p>
          <a:pPr>
            <a:lnSpc>
              <a:spcPct val="90000"/>
            </a:lnSpc>
            <a:spcAft>
              <a:spcPct val="35000"/>
            </a:spcAft>
          </a:pPr>
          <a:endParaRPr lang="fr-FR" sz="2900" dirty="0"/>
        </a:p>
      </dgm:t>
    </dgm:pt>
    <dgm:pt modelId="{19A17241-E0C8-4DF3-9CDF-5782570D2E24}" type="parTrans" cxnId="{67808D40-7CF2-40F1-81C1-7758A2445CA1}">
      <dgm:prSet/>
      <dgm:spPr/>
      <dgm:t>
        <a:bodyPr/>
        <a:lstStyle/>
        <a:p>
          <a:endParaRPr lang="fr-FR"/>
        </a:p>
      </dgm:t>
    </dgm:pt>
    <dgm:pt modelId="{4B60C413-8E24-4B1C-B2F2-B73A2C51587C}" type="sibTrans" cxnId="{67808D40-7CF2-40F1-81C1-7758A2445CA1}">
      <dgm:prSet/>
      <dgm:spPr/>
      <dgm:t>
        <a:bodyPr/>
        <a:lstStyle/>
        <a:p>
          <a:endParaRPr lang="fr-FR"/>
        </a:p>
      </dgm:t>
    </dgm:pt>
    <dgm:pt modelId="{AB1FDE65-E281-4E46-9653-64BB245F1F49}">
      <dgm:prSet phldrT="[Texte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fr-FR" sz="1800" dirty="0" smtClean="0">
              <a:solidFill>
                <a:schemeClr val="tx1"/>
              </a:solidFill>
            </a:rPr>
            <a:t>May 25th–  Palais Brongniart ( 9 </a:t>
          </a:r>
          <a:r>
            <a:rPr lang="fr-FR" sz="1800" dirty="0" err="1" smtClean="0">
              <a:solidFill>
                <a:schemeClr val="tx1"/>
              </a:solidFill>
            </a:rPr>
            <a:t>am</a:t>
          </a:r>
          <a:r>
            <a:rPr lang="fr-FR" sz="1800" dirty="0" smtClean="0">
              <a:solidFill>
                <a:schemeClr val="tx1"/>
              </a:solidFill>
            </a:rPr>
            <a:t>/2pm)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fr-FR" sz="1800" dirty="0" smtClean="0">
              <a:solidFill>
                <a:schemeClr val="tx1"/>
              </a:solidFill>
            </a:rPr>
            <a:t>- EHEA </a:t>
          </a:r>
          <a:r>
            <a:rPr lang="fr-FR" sz="1800" dirty="0" err="1" smtClean="0">
              <a:solidFill>
                <a:schemeClr val="tx1"/>
              </a:solidFill>
            </a:rPr>
            <a:t>beyond</a:t>
          </a:r>
          <a:r>
            <a:rPr lang="fr-FR" sz="1800" dirty="0" smtClean="0">
              <a:solidFill>
                <a:schemeClr val="tx1"/>
              </a:solidFill>
            </a:rPr>
            <a:t> 2020 and challenges </a:t>
          </a:r>
          <a:r>
            <a:rPr lang="fr-FR" sz="1800" dirty="0" err="1" smtClean="0">
              <a:solidFill>
                <a:schemeClr val="tx1"/>
              </a:solidFill>
            </a:rPr>
            <a:t>ahead</a:t>
          </a:r>
          <a:endParaRPr lang="fr-FR" sz="1800" dirty="0" smtClean="0">
            <a:solidFill>
              <a:schemeClr val="tx1"/>
            </a:solidFill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fr-FR" sz="1800" dirty="0" smtClean="0">
              <a:solidFill>
                <a:schemeClr val="tx1"/>
              </a:solidFill>
            </a:rPr>
            <a:t>-Communiqué sessions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fr-FR" sz="1800" dirty="0" smtClean="0">
              <a:solidFill>
                <a:schemeClr val="tx1"/>
              </a:solidFill>
            </a:rPr>
            <a:t>- Adoption of the Communiqué</a:t>
          </a:r>
          <a:endParaRPr lang="fr-FR" sz="1800" dirty="0">
            <a:solidFill>
              <a:schemeClr val="tx1"/>
            </a:solidFill>
          </a:endParaRPr>
        </a:p>
      </dgm:t>
    </dgm:pt>
    <dgm:pt modelId="{840B7B0A-FAE0-44B4-943F-F0DE7FDC738D}" type="parTrans" cxnId="{17333490-E755-4ADA-8DEA-BA0EE618ECA9}">
      <dgm:prSet/>
      <dgm:spPr/>
      <dgm:t>
        <a:bodyPr/>
        <a:lstStyle/>
        <a:p>
          <a:endParaRPr lang="fr-FR"/>
        </a:p>
      </dgm:t>
    </dgm:pt>
    <dgm:pt modelId="{05E71FF3-E19B-4EA7-9A24-CB47EEA461B8}" type="sibTrans" cxnId="{17333490-E755-4ADA-8DEA-BA0EE618ECA9}">
      <dgm:prSet/>
      <dgm:spPr/>
      <dgm:t>
        <a:bodyPr/>
        <a:lstStyle/>
        <a:p>
          <a:endParaRPr lang="fr-FR"/>
        </a:p>
      </dgm:t>
    </dgm:pt>
    <dgm:pt modelId="{1F5B219A-7ECF-48A8-9868-CA2A3D45E796}" type="pres">
      <dgm:prSet presAssocID="{C5A960A0-2E83-479D-9FA3-18707EDFA93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39D6AB9-C86F-4131-A810-788BD3AEA8F2}" type="pres">
      <dgm:prSet presAssocID="{8ED210FD-30BD-4161-B87A-3B8E27EA4DCB}" presName="parentLin" presStyleCnt="0"/>
      <dgm:spPr/>
    </dgm:pt>
    <dgm:pt modelId="{8E19218B-DE2C-40B7-94B3-6D4F7BC5DEA1}" type="pres">
      <dgm:prSet presAssocID="{8ED210FD-30BD-4161-B87A-3B8E27EA4DCB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C59BE5F6-EF7B-4695-A701-ABC15A2D9331}" type="pres">
      <dgm:prSet presAssocID="{8ED210FD-30BD-4161-B87A-3B8E27EA4DCB}" presName="parentText" presStyleLbl="node1" presStyleIdx="0" presStyleCnt="3" custScaleX="120882" custScaleY="226517" custLinFactNeighborX="-21148" custLinFactNeighborY="1961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5F66397-DF86-4BE6-8D4D-B9C572E4B995}" type="pres">
      <dgm:prSet presAssocID="{8ED210FD-30BD-4161-B87A-3B8E27EA4DCB}" presName="negativeSpace" presStyleCnt="0"/>
      <dgm:spPr/>
    </dgm:pt>
    <dgm:pt modelId="{1532244D-5846-4953-AAEB-898A363597CC}" type="pres">
      <dgm:prSet presAssocID="{8ED210FD-30BD-4161-B87A-3B8E27EA4DCB}" presName="childText" presStyleLbl="conFgAcc1" presStyleIdx="0" presStyleCnt="3">
        <dgm:presLayoutVars>
          <dgm:bulletEnabled val="1"/>
        </dgm:presLayoutVars>
      </dgm:prSet>
      <dgm:spPr/>
    </dgm:pt>
    <dgm:pt modelId="{F3600276-7945-4258-8AB5-0BEDEBAD41CC}" type="pres">
      <dgm:prSet presAssocID="{A88C5D78-C798-4CC2-9951-4FF669AF3EB8}" presName="spaceBetweenRectangles" presStyleCnt="0"/>
      <dgm:spPr/>
    </dgm:pt>
    <dgm:pt modelId="{5D14E196-110E-4389-B7B9-C5ABDE2F0AA9}" type="pres">
      <dgm:prSet presAssocID="{C8368D1F-E3F7-4941-92AB-5D9D74789F23}" presName="parentLin" presStyleCnt="0"/>
      <dgm:spPr/>
    </dgm:pt>
    <dgm:pt modelId="{26B48450-8B74-4945-8A98-A817B8AD40B9}" type="pres">
      <dgm:prSet presAssocID="{C8368D1F-E3F7-4941-92AB-5D9D74789F23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8947839F-2773-4BE4-AE34-AFC724F33340}" type="pres">
      <dgm:prSet presAssocID="{C8368D1F-E3F7-4941-92AB-5D9D74789F23}" presName="parentText" presStyleLbl="node1" presStyleIdx="1" presStyleCnt="3" custScaleX="121705" custScaleY="230541" custLinFactNeighborX="-21148" custLinFactNeighborY="97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546137A-9A3F-4999-A84B-A197BE48783E}" type="pres">
      <dgm:prSet presAssocID="{C8368D1F-E3F7-4941-92AB-5D9D74789F23}" presName="negativeSpace" presStyleCnt="0"/>
      <dgm:spPr/>
    </dgm:pt>
    <dgm:pt modelId="{834F29DC-E2A1-4733-A825-9B07F0E75D51}" type="pres">
      <dgm:prSet presAssocID="{C8368D1F-E3F7-4941-92AB-5D9D74789F23}" presName="childText" presStyleLbl="conFgAcc1" presStyleIdx="1" presStyleCnt="3">
        <dgm:presLayoutVars>
          <dgm:bulletEnabled val="1"/>
        </dgm:presLayoutVars>
      </dgm:prSet>
      <dgm:spPr/>
    </dgm:pt>
    <dgm:pt modelId="{F7F2D90D-C414-486D-AC57-057E5CE60E9F}" type="pres">
      <dgm:prSet presAssocID="{4B60C413-8E24-4B1C-B2F2-B73A2C51587C}" presName="spaceBetweenRectangles" presStyleCnt="0"/>
      <dgm:spPr/>
    </dgm:pt>
    <dgm:pt modelId="{933D8792-0C68-4794-9137-98DB35BCCEAF}" type="pres">
      <dgm:prSet presAssocID="{AB1FDE65-E281-4E46-9653-64BB245F1F49}" presName="parentLin" presStyleCnt="0"/>
      <dgm:spPr/>
    </dgm:pt>
    <dgm:pt modelId="{56C61EB3-68CC-4F74-8349-71590CEFE07A}" type="pres">
      <dgm:prSet presAssocID="{AB1FDE65-E281-4E46-9653-64BB245F1F49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E7A4B715-780A-4FDF-828F-C0F7DBB7AC84}" type="pres">
      <dgm:prSet presAssocID="{AB1FDE65-E281-4E46-9653-64BB245F1F49}" presName="parentText" presStyleLbl="node1" presStyleIdx="2" presStyleCnt="3" custScaleX="121871" custScaleY="227290" custLinFactNeighborX="-21148" custLinFactNeighborY="24089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655604-D834-46B1-B8A9-F28431601675}" type="pres">
      <dgm:prSet presAssocID="{AB1FDE65-E281-4E46-9653-64BB245F1F49}" presName="negativeSpace" presStyleCnt="0"/>
      <dgm:spPr/>
    </dgm:pt>
    <dgm:pt modelId="{3BF0F838-186F-4136-A6D6-EDFD91AEABB3}" type="pres">
      <dgm:prSet presAssocID="{AB1FDE65-E281-4E46-9653-64BB245F1F49}" presName="childText" presStyleLbl="conFgAcc1" presStyleIdx="2" presStyleCnt="3" custLinFactNeighborX="288" custLinFactNeighborY="-12406">
        <dgm:presLayoutVars>
          <dgm:bulletEnabled val="1"/>
        </dgm:presLayoutVars>
      </dgm:prSet>
      <dgm:spPr/>
    </dgm:pt>
  </dgm:ptLst>
  <dgm:cxnLst>
    <dgm:cxn modelId="{B4603607-33C5-455D-90B5-85893B77B4F3}" type="presOf" srcId="{C8368D1F-E3F7-4941-92AB-5D9D74789F23}" destId="{8947839F-2773-4BE4-AE34-AFC724F33340}" srcOrd="1" destOrd="0" presId="urn:microsoft.com/office/officeart/2005/8/layout/list1"/>
    <dgm:cxn modelId="{62B91632-8009-40E9-B2D5-BEE21D4335AA}" srcId="{C5A960A0-2E83-479D-9FA3-18707EDFA930}" destId="{8ED210FD-30BD-4161-B87A-3B8E27EA4DCB}" srcOrd="0" destOrd="0" parTransId="{53C86722-12BF-4956-85C4-E209ADF75F74}" sibTransId="{A88C5D78-C798-4CC2-9951-4FF669AF3EB8}"/>
    <dgm:cxn modelId="{7F8E816D-1FB4-4DC7-93F7-DECB17011C7F}" type="presOf" srcId="{AB1FDE65-E281-4E46-9653-64BB245F1F49}" destId="{E7A4B715-780A-4FDF-828F-C0F7DBB7AC84}" srcOrd="1" destOrd="0" presId="urn:microsoft.com/office/officeart/2005/8/layout/list1"/>
    <dgm:cxn modelId="{59C02C52-7AB6-4B87-B4B2-53D53C0DA4A9}" type="presOf" srcId="{8ED210FD-30BD-4161-B87A-3B8E27EA4DCB}" destId="{8E19218B-DE2C-40B7-94B3-6D4F7BC5DEA1}" srcOrd="0" destOrd="0" presId="urn:microsoft.com/office/officeart/2005/8/layout/list1"/>
    <dgm:cxn modelId="{D8AD125B-62F6-43C6-8A9B-6A4049330E01}" type="presOf" srcId="{C5A960A0-2E83-479D-9FA3-18707EDFA930}" destId="{1F5B219A-7ECF-48A8-9868-CA2A3D45E796}" srcOrd="0" destOrd="0" presId="urn:microsoft.com/office/officeart/2005/8/layout/list1"/>
    <dgm:cxn modelId="{7695A98F-FECA-4018-B2C8-672B39F36F38}" type="presOf" srcId="{8ED210FD-30BD-4161-B87A-3B8E27EA4DCB}" destId="{C59BE5F6-EF7B-4695-A701-ABC15A2D9331}" srcOrd="1" destOrd="0" presId="urn:microsoft.com/office/officeart/2005/8/layout/list1"/>
    <dgm:cxn modelId="{2B2C5331-A88F-418E-9537-A3EBCE9DC546}" type="presOf" srcId="{C8368D1F-E3F7-4941-92AB-5D9D74789F23}" destId="{26B48450-8B74-4945-8A98-A817B8AD40B9}" srcOrd="0" destOrd="0" presId="urn:microsoft.com/office/officeart/2005/8/layout/list1"/>
    <dgm:cxn modelId="{17333490-E755-4ADA-8DEA-BA0EE618ECA9}" srcId="{C5A960A0-2E83-479D-9FA3-18707EDFA930}" destId="{AB1FDE65-E281-4E46-9653-64BB245F1F49}" srcOrd="2" destOrd="0" parTransId="{840B7B0A-FAE0-44B4-943F-F0DE7FDC738D}" sibTransId="{05E71FF3-E19B-4EA7-9A24-CB47EEA461B8}"/>
    <dgm:cxn modelId="{84DD953F-0088-4778-9989-A9FAFED5EC99}" type="presOf" srcId="{AB1FDE65-E281-4E46-9653-64BB245F1F49}" destId="{56C61EB3-68CC-4F74-8349-71590CEFE07A}" srcOrd="0" destOrd="0" presId="urn:microsoft.com/office/officeart/2005/8/layout/list1"/>
    <dgm:cxn modelId="{67808D40-7CF2-40F1-81C1-7758A2445CA1}" srcId="{C5A960A0-2E83-479D-9FA3-18707EDFA930}" destId="{C8368D1F-E3F7-4941-92AB-5D9D74789F23}" srcOrd="1" destOrd="0" parTransId="{19A17241-E0C8-4DF3-9CDF-5782570D2E24}" sibTransId="{4B60C413-8E24-4B1C-B2F2-B73A2C51587C}"/>
    <dgm:cxn modelId="{A294EFCA-E5B5-4D74-91A8-868D6FDAED7C}" type="presParOf" srcId="{1F5B219A-7ECF-48A8-9868-CA2A3D45E796}" destId="{E39D6AB9-C86F-4131-A810-788BD3AEA8F2}" srcOrd="0" destOrd="0" presId="urn:microsoft.com/office/officeart/2005/8/layout/list1"/>
    <dgm:cxn modelId="{3D268AE7-1EFB-4013-B154-2C6063C8D35E}" type="presParOf" srcId="{E39D6AB9-C86F-4131-A810-788BD3AEA8F2}" destId="{8E19218B-DE2C-40B7-94B3-6D4F7BC5DEA1}" srcOrd="0" destOrd="0" presId="urn:microsoft.com/office/officeart/2005/8/layout/list1"/>
    <dgm:cxn modelId="{AAECB2B0-B5F3-4F1D-A4E1-BF48E55984A6}" type="presParOf" srcId="{E39D6AB9-C86F-4131-A810-788BD3AEA8F2}" destId="{C59BE5F6-EF7B-4695-A701-ABC15A2D9331}" srcOrd="1" destOrd="0" presId="urn:microsoft.com/office/officeart/2005/8/layout/list1"/>
    <dgm:cxn modelId="{98A0A7E3-126C-4592-BD8C-18A729873F8E}" type="presParOf" srcId="{1F5B219A-7ECF-48A8-9868-CA2A3D45E796}" destId="{F5F66397-DF86-4BE6-8D4D-B9C572E4B995}" srcOrd="1" destOrd="0" presId="urn:microsoft.com/office/officeart/2005/8/layout/list1"/>
    <dgm:cxn modelId="{8FC5AFD0-4510-4C67-AC10-DC50AB3AE1F8}" type="presParOf" srcId="{1F5B219A-7ECF-48A8-9868-CA2A3D45E796}" destId="{1532244D-5846-4953-AAEB-898A363597CC}" srcOrd="2" destOrd="0" presId="urn:microsoft.com/office/officeart/2005/8/layout/list1"/>
    <dgm:cxn modelId="{AB34AF82-1ECA-489E-9A5B-A72F76AC3823}" type="presParOf" srcId="{1F5B219A-7ECF-48A8-9868-CA2A3D45E796}" destId="{F3600276-7945-4258-8AB5-0BEDEBAD41CC}" srcOrd="3" destOrd="0" presId="urn:microsoft.com/office/officeart/2005/8/layout/list1"/>
    <dgm:cxn modelId="{C24D566C-EBB3-4220-8A63-C57F0E1157F9}" type="presParOf" srcId="{1F5B219A-7ECF-48A8-9868-CA2A3D45E796}" destId="{5D14E196-110E-4389-B7B9-C5ABDE2F0AA9}" srcOrd="4" destOrd="0" presId="urn:microsoft.com/office/officeart/2005/8/layout/list1"/>
    <dgm:cxn modelId="{9E4901E0-72F4-4DB5-BC7F-D04FCA483126}" type="presParOf" srcId="{5D14E196-110E-4389-B7B9-C5ABDE2F0AA9}" destId="{26B48450-8B74-4945-8A98-A817B8AD40B9}" srcOrd="0" destOrd="0" presId="urn:microsoft.com/office/officeart/2005/8/layout/list1"/>
    <dgm:cxn modelId="{3DA7A3DD-9BFA-4F1F-A56F-8AFBA1D44CFD}" type="presParOf" srcId="{5D14E196-110E-4389-B7B9-C5ABDE2F0AA9}" destId="{8947839F-2773-4BE4-AE34-AFC724F33340}" srcOrd="1" destOrd="0" presId="urn:microsoft.com/office/officeart/2005/8/layout/list1"/>
    <dgm:cxn modelId="{102EEDEA-E101-4A8D-842B-FAD8F87AAC37}" type="presParOf" srcId="{1F5B219A-7ECF-48A8-9868-CA2A3D45E796}" destId="{F546137A-9A3F-4999-A84B-A197BE48783E}" srcOrd="5" destOrd="0" presId="urn:microsoft.com/office/officeart/2005/8/layout/list1"/>
    <dgm:cxn modelId="{FB7815DE-F8FF-4C05-9688-37C1BCB8D7A8}" type="presParOf" srcId="{1F5B219A-7ECF-48A8-9868-CA2A3D45E796}" destId="{834F29DC-E2A1-4733-A825-9B07F0E75D51}" srcOrd="6" destOrd="0" presId="urn:microsoft.com/office/officeart/2005/8/layout/list1"/>
    <dgm:cxn modelId="{5B473A5C-020E-425E-8D09-AD431D81EAF9}" type="presParOf" srcId="{1F5B219A-7ECF-48A8-9868-CA2A3D45E796}" destId="{F7F2D90D-C414-486D-AC57-057E5CE60E9F}" srcOrd="7" destOrd="0" presId="urn:microsoft.com/office/officeart/2005/8/layout/list1"/>
    <dgm:cxn modelId="{1E05DF8C-E592-4091-8AC3-7D1A562294D2}" type="presParOf" srcId="{1F5B219A-7ECF-48A8-9868-CA2A3D45E796}" destId="{933D8792-0C68-4794-9137-98DB35BCCEAF}" srcOrd="8" destOrd="0" presId="urn:microsoft.com/office/officeart/2005/8/layout/list1"/>
    <dgm:cxn modelId="{B57BE5FD-D974-47B3-9427-18B79FBBBB19}" type="presParOf" srcId="{933D8792-0C68-4794-9137-98DB35BCCEAF}" destId="{56C61EB3-68CC-4F74-8349-71590CEFE07A}" srcOrd="0" destOrd="0" presId="urn:microsoft.com/office/officeart/2005/8/layout/list1"/>
    <dgm:cxn modelId="{A1F0AD31-6287-4727-A1AE-28C2FB10B4E9}" type="presParOf" srcId="{933D8792-0C68-4794-9137-98DB35BCCEAF}" destId="{E7A4B715-780A-4FDF-828F-C0F7DBB7AC84}" srcOrd="1" destOrd="0" presId="urn:microsoft.com/office/officeart/2005/8/layout/list1"/>
    <dgm:cxn modelId="{05837E8A-E68F-44B4-8278-DB7AD459406F}" type="presParOf" srcId="{1F5B219A-7ECF-48A8-9868-CA2A3D45E796}" destId="{DC655604-D834-46B1-B8A9-F28431601675}" srcOrd="9" destOrd="0" presId="urn:microsoft.com/office/officeart/2005/8/layout/list1"/>
    <dgm:cxn modelId="{4557E079-2716-48DB-9E82-09CE700FB687}" type="presParOf" srcId="{1F5B219A-7ECF-48A8-9868-CA2A3D45E796}" destId="{3BF0F838-186F-4136-A6D6-EDFD91AEABB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32244D-5846-4953-AAEB-898A363597CC}">
      <dsp:nvSpPr>
        <dsp:cNvPr id="0" name=""/>
        <dsp:cNvSpPr/>
      </dsp:nvSpPr>
      <dsp:spPr>
        <a:xfrm>
          <a:off x="0" y="1003666"/>
          <a:ext cx="7881937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9BE5F6-EF7B-4695-A701-ABC15A2D9331}">
      <dsp:nvSpPr>
        <dsp:cNvPr id="0" name=""/>
        <dsp:cNvSpPr/>
      </dsp:nvSpPr>
      <dsp:spPr>
        <a:xfrm>
          <a:off x="310753" y="169946"/>
          <a:ext cx="6669490" cy="1203620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543" tIns="0" rIns="208543" bIns="0" numCol="1" spcCol="1270" anchor="ctr" anchorCtr="0">
          <a:noAutofit/>
        </a:bodyPr>
        <a:lstStyle/>
        <a:p>
          <a:pPr lvl="0" algn="l" defTabSz="1511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3400" kern="1200" dirty="0" smtClean="0">
              <a:solidFill>
                <a:schemeClr val="tx1"/>
              </a:solidFill>
            </a:rPr>
            <a:t> </a:t>
          </a:r>
          <a:r>
            <a:rPr lang="fr-FR" sz="1800" kern="1200" dirty="0" smtClean="0">
              <a:solidFill>
                <a:schemeClr val="tx1"/>
              </a:solidFill>
            </a:rPr>
            <a:t>May 23rd- La Sorbonne </a:t>
          </a:r>
          <a:r>
            <a:rPr lang="fr-FR" sz="1800" kern="1200" dirty="0" err="1" smtClean="0">
              <a:solidFill>
                <a:schemeClr val="tx1"/>
              </a:solidFill>
            </a:rPr>
            <a:t>University</a:t>
          </a:r>
          <a:endParaRPr lang="fr-FR" sz="1800" kern="1200" dirty="0" smtClean="0">
            <a:solidFill>
              <a:schemeClr val="tx1"/>
            </a:solidFill>
          </a:endParaRPr>
        </a:p>
        <a:p>
          <a:pPr lvl="0" algn="l" defTabSz="1511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800" kern="1200" dirty="0" smtClean="0">
              <a:solidFill>
                <a:schemeClr val="tx1"/>
              </a:solidFill>
            </a:rPr>
            <a:t>- Welcome and Celebration session  (5.30 /7.30pm, tbc )</a:t>
          </a:r>
        </a:p>
        <a:p>
          <a:pPr lvl="0" algn="l" defTabSz="1511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800" kern="1200" dirty="0" smtClean="0">
              <a:solidFill>
                <a:schemeClr val="tx1"/>
              </a:solidFill>
            </a:rPr>
            <a:t>- French HE  minister allocution</a:t>
          </a:r>
        </a:p>
        <a:p>
          <a:pPr lvl="0" algn="l" defTabSz="1511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800" kern="1200" dirty="0" smtClean="0">
              <a:solidFill>
                <a:schemeClr val="tx1"/>
              </a:solidFill>
            </a:rPr>
            <a:t>- Dining cocktail</a:t>
          </a:r>
          <a:endParaRPr lang="fr-FR" sz="2000" kern="1200" dirty="0">
            <a:solidFill>
              <a:schemeClr val="tx1"/>
            </a:solidFill>
          </a:endParaRPr>
        </a:p>
      </dsp:txBody>
      <dsp:txXfrm>
        <a:off x="369509" y="228702"/>
        <a:ext cx="6551978" cy="1086108"/>
      </dsp:txXfrm>
    </dsp:sp>
    <dsp:sp modelId="{834F29DC-E2A1-4733-A825-9B07F0E75D51}">
      <dsp:nvSpPr>
        <dsp:cNvPr id="0" name=""/>
        <dsp:cNvSpPr/>
      </dsp:nvSpPr>
      <dsp:spPr>
        <a:xfrm>
          <a:off x="0" y="2513789"/>
          <a:ext cx="7881937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47839F-2773-4BE4-AE34-AFC724F33340}">
      <dsp:nvSpPr>
        <dsp:cNvPr id="0" name=""/>
        <dsp:cNvSpPr/>
      </dsp:nvSpPr>
      <dsp:spPr>
        <a:xfrm>
          <a:off x="310753" y="1559652"/>
          <a:ext cx="6714897" cy="1225002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543" tIns="0" rIns="208543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fr-FR" sz="1800" kern="1200" dirty="0" smtClean="0">
            <a:solidFill>
              <a:schemeClr val="tx1"/>
            </a:solidFill>
          </a:endParaRPr>
        </a:p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1800" kern="1200" dirty="0" smtClean="0">
              <a:solidFill>
                <a:schemeClr val="tx1"/>
              </a:solidFill>
            </a:rPr>
            <a:t>May 24 th –  Palais Brongniart (9 </a:t>
          </a:r>
          <a:r>
            <a:rPr lang="fr-FR" sz="1800" kern="1200" dirty="0" err="1" smtClean="0">
              <a:solidFill>
                <a:schemeClr val="tx1"/>
              </a:solidFill>
            </a:rPr>
            <a:t>am</a:t>
          </a:r>
          <a:r>
            <a:rPr lang="fr-FR" sz="1800" kern="1200" dirty="0" smtClean="0">
              <a:solidFill>
                <a:schemeClr val="tx1"/>
              </a:solidFill>
            </a:rPr>
            <a:t>/7 pm, </a:t>
          </a:r>
          <a:r>
            <a:rPr lang="fr-FR" sz="1800" kern="1200" dirty="0" err="1" smtClean="0">
              <a:solidFill>
                <a:schemeClr val="tx1"/>
              </a:solidFill>
            </a:rPr>
            <a:t>tbc</a:t>
          </a:r>
          <a:r>
            <a:rPr lang="fr-FR" sz="1800" kern="1200" dirty="0" smtClean="0">
              <a:solidFill>
                <a:schemeClr val="tx1"/>
              </a:solidFill>
            </a:rPr>
            <a:t>)</a:t>
          </a:r>
        </a:p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1800" kern="1200" dirty="0" smtClean="0">
              <a:solidFill>
                <a:schemeClr val="tx1"/>
              </a:solidFill>
            </a:rPr>
            <a:t>  -Official </a:t>
          </a:r>
          <a:r>
            <a:rPr lang="fr-FR" sz="1800" kern="1200" dirty="0" err="1" smtClean="0">
              <a:solidFill>
                <a:schemeClr val="tx1"/>
              </a:solidFill>
            </a:rPr>
            <a:t>opening</a:t>
          </a:r>
          <a:r>
            <a:rPr lang="fr-FR" sz="1800" kern="1200" dirty="0" smtClean="0">
              <a:solidFill>
                <a:schemeClr val="tx1"/>
              </a:solidFill>
            </a:rPr>
            <a:t> of the </a:t>
          </a:r>
          <a:r>
            <a:rPr lang="fr-FR" sz="1800" kern="1200" dirty="0" err="1" smtClean="0">
              <a:solidFill>
                <a:schemeClr val="tx1"/>
              </a:solidFill>
            </a:rPr>
            <a:t>Ministerial</a:t>
          </a:r>
          <a:r>
            <a:rPr lang="fr-FR" sz="1800" kern="1200" dirty="0" smtClean="0">
              <a:solidFill>
                <a:schemeClr val="tx1"/>
              </a:solidFill>
            </a:rPr>
            <a:t> </a:t>
          </a:r>
          <a:r>
            <a:rPr lang="fr-FR" sz="1800" kern="1200" dirty="0" err="1" smtClean="0">
              <a:solidFill>
                <a:schemeClr val="tx1"/>
              </a:solidFill>
            </a:rPr>
            <a:t>Conference</a:t>
          </a:r>
          <a:r>
            <a:rPr lang="fr-FR" sz="1800" kern="1200" dirty="0" smtClean="0">
              <a:solidFill>
                <a:schemeClr val="tx1"/>
              </a:solidFill>
            </a:rPr>
            <a:t> and </a:t>
          </a:r>
          <a:r>
            <a:rPr lang="fr-FR" sz="1800" kern="1200" dirty="0" err="1" smtClean="0">
              <a:solidFill>
                <a:schemeClr val="tx1"/>
              </a:solidFill>
            </a:rPr>
            <a:t>Bologna</a:t>
          </a:r>
          <a:r>
            <a:rPr lang="fr-FR" sz="1800" kern="1200" dirty="0" smtClean="0">
              <a:solidFill>
                <a:schemeClr val="tx1"/>
              </a:solidFill>
            </a:rPr>
            <a:t> Policy forum </a:t>
          </a:r>
        </a:p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1800" kern="1200" dirty="0" smtClean="0">
              <a:solidFill>
                <a:schemeClr val="tx1"/>
              </a:solidFill>
            </a:rPr>
            <a:t>-</a:t>
          </a:r>
          <a:r>
            <a:rPr lang="fr-FR" sz="1600" kern="1200" dirty="0" smtClean="0">
              <a:solidFill>
                <a:schemeClr val="tx1"/>
              </a:solidFill>
            </a:rPr>
            <a:t>French </a:t>
          </a:r>
          <a:r>
            <a:rPr lang="fr-FR" sz="1600" kern="1200" dirty="0" err="1" smtClean="0">
              <a:solidFill>
                <a:schemeClr val="tx1"/>
              </a:solidFill>
            </a:rPr>
            <a:t>president</a:t>
          </a:r>
          <a:r>
            <a:rPr lang="fr-FR" sz="1600" kern="1200" dirty="0" smtClean="0">
              <a:solidFill>
                <a:schemeClr val="tx1"/>
              </a:solidFill>
            </a:rPr>
            <a:t> allocution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900" kern="1200" dirty="0"/>
        </a:p>
      </dsp:txBody>
      <dsp:txXfrm>
        <a:off x="370553" y="1619452"/>
        <a:ext cx="6595297" cy="1105402"/>
      </dsp:txXfrm>
    </dsp:sp>
    <dsp:sp modelId="{3BF0F838-186F-4136-A6D6-EDFD91AEABB3}">
      <dsp:nvSpPr>
        <dsp:cNvPr id="0" name=""/>
        <dsp:cNvSpPr/>
      </dsp:nvSpPr>
      <dsp:spPr>
        <a:xfrm>
          <a:off x="0" y="3973677"/>
          <a:ext cx="7881937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A4B715-780A-4FDF-828F-C0F7DBB7AC84}">
      <dsp:nvSpPr>
        <dsp:cNvPr id="0" name=""/>
        <dsp:cNvSpPr/>
      </dsp:nvSpPr>
      <dsp:spPr>
        <a:xfrm>
          <a:off x="310753" y="3192588"/>
          <a:ext cx="6724056" cy="1207728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543" tIns="0" rIns="208543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1800" kern="1200" dirty="0" smtClean="0">
              <a:solidFill>
                <a:schemeClr val="tx1"/>
              </a:solidFill>
            </a:rPr>
            <a:t>May 25th–  Palais Brongniart ( 9 </a:t>
          </a:r>
          <a:r>
            <a:rPr lang="fr-FR" sz="1800" kern="1200" dirty="0" err="1" smtClean="0">
              <a:solidFill>
                <a:schemeClr val="tx1"/>
              </a:solidFill>
            </a:rPr>
            <a:t>am</a:t>
          </a:r>
          <a:r>
            <a:rPr lang="fr-FR" sz="1800" kern="1200" dirty="0" smtClean="0">
              <a:solidFill>
                <a:schemeClr val="tx1"/>
              </a:solidFill>
            </a:rPr>
            <a:t>/2pm)</a:t>
          </a:r>
        </a:p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1800" kern="1200" dirty="0" smtClean="0">
              <a:solidFill>
                <a:schemeClr val="tx1"/>
              </a:solidFill>
            </a:rPr>
            <a:t>- EHEA </a:t>
          </a:r>
          <a:r>
            <a:rPr lang="fr-FR" sz="1800" kern="1200" dirty="0" err="1" smtClean="0">
              <a:solidFill>
                <a:schemeClr val="tx1"/>
              </a:solidFill>
            </a:rPr>
            <a:t>beyond</a:t>
          </a:r>
          <a:r>
            <a:rPr lang="fr-FR" sz="1800" kern="1200" dirty="0" smtClean="0">
              <a:solidFill>
                <a:schemeClr val="tx1"/>
              </a:solidFill>
            </a:rPr>
            <a:t> 2020 and challenges </a:t>
          </a:r>
          <a:r>
            <a:rPr lang="fr-FR" sz="1800" kern="1200" dirty="0" err="1" smtClean="0">
              <a:solidFill>
                <a:schemeClr val="tx1"/>
              </a:solidFill>
            </a:rPr>
            <a:t>ahead</a:t>
          </a:r>
          <a:endParaRPr lang="fr-FR" sz="1800" kern="1200" dirty="0" smtClean="0">
            <a:solidFill>
              <a:schemeClr val="tx1"/>
            </a:solidFill>
          </a:endParaRPr>
        </a:p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1800" kern="1200" dirty="0" smtClean="0">
              <a:solidFill>
                <a:schemeClr val="tx1"/>
              </a:solidFill>
            </a:rPr>
            <a:t>-Communiqué sessions</a:t>
          </a:r>
        </a:p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1800" kern="1200" dirty="0" smtClean="0">
              <a:solidFill>
                <a:schemeClr val="tx1"/>
              </a:solidFill>
            </a:rPr>
            <a:t>- Adoption of the Communiqué</a:t>
          </a:r>
          <a:endParaRPr lang="fr-FR" sz="1800" kern="1200" dirty="0">
            <a:solidFill>
              <a:schemeClr val="tx1"/>
            </a:solidFill>
          </a:endParaRPr>
        </a:p>
      </dsp:txBody>
      <dsp:txXfrm>
        <a:off x="369709" y="3251544"/>
        <a:ext cx="6606144" cy="10898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90D38-DF76-42EF-BC2D-156780132F53}" type="datetimeFigureOut">
              <a:rPr lang="fr-FR" smtClean="0"/>
              <a:t>18/09/2017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49A4D-A70D-46F2-9B46-7ACF052E78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8441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82DB-8DD7-442D-A165-6E55E5D1EE63}" type="datetimeFigureOut">
              <a:rPr lang="fr-FR" smtClean="0"/>
              <a:t>18/09/2017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Board</a:t>
            </a:r>
            <a:r>
              <a:rPr lang="fr-FR" dirty="0" smtClean="0"/>
              <a:t> meeting </a:t>
            </a:r>
            <a:r>
              <a:rPr lang="fr-FR" dirty="0" err="1" smtClean="0"/>
              <a:t>Saint-Petersburg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6BFDC-6011-4994-AD52-6E3A7C56A8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3450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82DB-8DD7-442D-A165-6E55E5D1EE63}" type="datetimeFigureOut">
              <a:rPr lang="fr-FR" smtClean="0"/>
              <a:t>18/09/2017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6BFDC-6011-4994-AD52-6E3A7C56A8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621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82DB-8DD7-442D-A165-6E55E5D1EE63}" type="datetimeFigureOut">
              <a:rPr lang="fr-FR" smtClean="0"/>
              <a:t>18/09/2017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6BFDC-6011-4994-AD52-6E3A7C56A8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15258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de contenu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 smtClean="0">
              <a:solidFill>
                <a:srgbClr val="1B8ED9"/>
              </a:solidFill>
            </a:endParaRPr>
          </a:p>
          <a:p>
            <a:pPr>
              <a:lnSpc>
                <a:spcPts val="1320"/>
              </a:lnSpc>
            </a:pPr>
            <a:r>
              <a:rPr lang="fr-FR" b="1" dirty="0" smtClean="0">
                <a:solidFill>
                  <a:srgbClr val="DC5A20"/>
                </a:solidFill>
              </a:rPr>
              <a:t>DGESIP</a:t>
            </a:r>
            <a:r>
              <a:rPr lang="fr-FR" dirty="0" smtClean="0">
                <a:solidFill>
                  <a:srgbClr val="00919D"/>
                </a:solidFill>
              </a:rPr>
              <a:t/>
            </a:r>
            <a:br>
              <a:rPr lang="fr-FR" dirty="0" smtClean="0">
                <a:solidFill>
                  <a:srgbClr val="00919D"/>
                </a:solidFill>
              </a:rPr>
            </a:br>
            <a:r>
              <a:rPr lang="fr-F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TITRE DE LA PRÉSENTATION</a:t>
            </a:r>
          </a:p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3" hasCustomPrompt="1"/>
          </p:nvPr>
        </p:nvSpPr>
        <p:spPr>
          <a:xfrm>
            <a:off x="804863" y="1471083"/>
            <a:ext cx="7881937" cy="4598988"/>
          </a:xfrm>
        </p:spPr>
        <p:txBody>
          <a:bodyPr/>
          <a:lstStyle>
            <a:lvl1pPr marL="177800" marR="0" indent="-1778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/>
              <a:buChar char="■"/>
              <a:tabLst/>
              <a:defRPr/>
            </a:lvl1pPr>
            <a:lvl2pPr marL="627063" marR="0" indent="-169863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C5A20"/>
              </a:buClr>
              <a:buSzTx/>
              <a:buFont typeface="Arial Italic"/>
              <a:buChar char="■"/>
              <a:tabLst/>
              <a:defRPr/>
            </a:lvl2pPr>
            <a:lvl3pPr marL="627063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3pPr>
            <a:lvl4pPr marL="627063" marR="0" indent="1778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C5A20"/>
              </a:buClr>
              <a:buSzTx/>
              <a:buFont typeface="Arial"/>
              <a:buChar char="–"/>
              <a:tabLst/>
              <a:defRPr/>
            </a:lvl4pPr>
            <a:lvl5pPr marL="80645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5pPr>
          </a:lstStyle>
          <a:p>
            <a:pPr lvl="0"/>
            <a:r>
              <a:rPr lang="fr-FR" dirty="0" smtClean="0"/>
              <a:t> 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95213" y="6356350"/>
            <a:ext cx="1108788" cy="365125"/>
          </a:xfrm>
        </p:spPr>
        <p:txBody>
          <a:bodyPr/>
          <a:lstStyle/>
          <a:p>
            <a:fld id="{5EBFF5DD-ECC6-604E-8430-34FEC3D75AB2}" type="datetime1">
              <a:rPr lang="fr-FR" smtClean="0"/>
              <a:pPr/>
              <a:t>18/09/2017</a:t>
            </a:fld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197502" y="6356350"/>
            <a:ext cx="403878" cy="365125"/>
          </a:xfrm>
        </p:spPr>
        <p:txBody>
          <a:bodyPr/>
          <a:lstStyle/>
          <a:p>
            <a:fld id="{1FC8907D-B208-DC44-82F5-2940ECA1C9F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5099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ge de contenu avec texte et grap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805400" y="1476296"/>
            <a:ext cx="7881400" cy="4525963"/>
          </a:xfrm>
        </p:spPr>
        <p:txBody>
          <a:bodyPr/>
          <a:lstStyle>
            <a:lvl1pPr marL="177800" marR="0" indent="-1778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/>
              <a:buChar char="■"/>
              <a:tabLst/>
              <a:defRPr/>
            </a:lvl1pPr>
            <a:lvl2pPr marL="627063" marR="0" indent="-169863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C5A20"/>
              </a:buClr>
              <a:buSzTx/>
              <a:buFont typeface="Arial Italic"/>
              <a:buChar char="■"/>
              <a:tabLst/>
              <a:defRPr/>
            </a:lvl2pPr>
            <a:lvl3pPr marL="627063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3pPr>
            <a:lvl4pPr marL="627063" marR="0" indent="1778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C5A20"/>
              </a:buClr>
              <a:buSzTx/>
              <a:buFont typeface="Arial"/>
              <a:buChar char="–"/>
              <a:tabLst/>
              <a:defRPr/>
            </a:lvl4pPr>
            <a:lvl5pPr marL="80645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5pPr>
          </a:lstStyle>
          <a:p>
            <a:pPr lvl="0"/>
            <a:r>
              <a:rPr lang="fr-FR" dirty="0" smtClean="0"/>
              <a:t> 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B4BD3-2E49-EC47-9F1A-078FA64F264D}" type="datetime1">
              <a:rPr lang="fr-FR" smtClean="0"/>
              <a:pPr/>
              <a:t>18/09/2017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 smtClean="0">
              <a:solidFill>
                <a:srgbClr val="1B8ED9"/>
              </a:solidFill>
            </a:endParaRPr>
          </a:p>
          <a:p>
            <a:pPr>
              <a:lnSpc>
                <a:spcPts val="1320"/>
              </a:lnSpc>
            </a:pPr>
            <a:r>
              <a:rPr lang="fr-FR" b="1" dirty="0" smtClean="0">
                <a:solidFill>
                  <a:srgbClr val="DC5A20"/>
                </a:solidFill>
              </a:rPr>
              <a:t>DGESIP</a:t>
            </a:r>
            <a:r>
              <a:rPr lang="fr-FR" dirty="0" smtClean="0">
                <a:solidFill>
                  <a:srgbClr val="00919D"/>
                </a:solidFill>
              </a:rPr>
              <a:t/>
            </a:r>
            <a:br>
              <a:rPr lang="fr-FR" dirty="0" smtClean="0">
                <a:solidFill>
                  <a:srgbClr val="00919D"/>
                </a:solidFill>
              </a:rPr>
            </a:br>
            <a:r>
              <a:rPr lang="fr-F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TITRE DE LA PRÉSENTATION</a:t>
            </a:r>
          </a:p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6702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99753" y="364673"/>
            <a:ext cx="7772400" cy="804624"/>
          </a:xfrm>
        </p:spPr>
        <p:txBody>
          <a:bodyPr anchor="t">
            <a:normAutofit/>
          </a:bodyPr>
          <a:lstStyle>
            <a:lvl1pPr algn="l">
              <a:defRPr sz="3000" b="0" cap="all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7F49D-1120-E845-AFFF-B94735BC1831}" type="datetime1">
              <a:rPr lang="fr-FR" smtClean="0"/>
              <a:pPr/>
              <a:t>18/09/2017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 smtClean="0">
              <a:solidFill>
                <a:srgbClr val="1B8ED9"/>
              </a:solidFill>
            </a:endParaRPr>
          </a:p>
          <a:p>
            <a:pPr>
              <a:lnSpc>
                <a:spcPts val="1320"/>
              </a:lnSpc>
            </a:pPr>
            <a:r>
              <a:rPr lang="fr-FR" b="1" dirty="0" smtClean="0">
                <a:solidFill>
                  <a:srgbClr val="DC5A20"/>
                </a:solidFill>
              </a:rPr>
              <a:t>DGESIP</a:t>
            </a:r>
            <a:r>
              <a:rPr lang="fr-FR" dirty="0" smtClean="0">
                <a:solidFill>
                  <a:srgbClr val="00919D"/>
                </a:solidFill>
              </a:rPr>
              <a:t/>
            </a:r>
            <a:br>
              <a:rPr lang="fr-FR" dirty="0" smtClean="0">
                <a:solidFill>
                  <a:srgbClr val="00919D"/>
                </a:solidFill>
              </a:rPr>
            </a:br>
            <a:r>
              <a:rPr lang="fr-F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TITRE DE LA PRÉSENTATION</a:t>
            </a:r>
          </a:p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805400" y="1476296"/>
            <a:ext cx="7881400" cy="1469943"/>
          </a:xfrm>
        </p:spPr>
        <p:txBody>
          <a:bodyPr/>
          <a:lstStyle>
            <a:lvl1pPr marL="177800" marR="0" indent="-1778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/>
              <a:buChar char="■"/>
              <a:tabLst/>
              <a:defRPr/>
            </a:lvl1pPr>
            <a:lvl2pPr marL="268288" marR="0" indent="-268288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C5A20"/>
              </a:buClr>
              <a:buSzTx/>
              <a:buFont typeface="Arial Italic"/>
              <a:buChar char="■"/>
              <a:tabLst/>
              <a:defRPr sz="2000"/>
            </a:lvl2pPr>
            <a:lvl3pPr marL="627063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3pPr>
            <a:lvl4pPr marL="627063" marR="0" indent="1778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6686A2"/>
              </a:buClr>
              <a:buSzTx/>
              <a:buFont typeface="Arial"/>
              <a:buChar char="–"/>
              <a:tabLst/>
              <a:defRPr/>
            </a:lvl4pPr>
            <a:lvl5pPr marL="80645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5pPr>
          </a:lstStyle>
          <a:p>
            <a:pPr lvl="1"/>
            <a:r>
              <a:rPr lang="fr-FR" dirty="0" smtClean="0"/>
              <a:t>Deuxième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577638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A2C30-2C93-B946-8D9E-6F7A30099D67}" type="datetime1">
              <a:rPr lang="fr-FR" smtClean="0"/>
              <a:pPr/>
              <a:t>18/09/2017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 smtClean="0">
              <a:solidFill>
                <a:srgbClr val="1B8ED9"/>
              </a:solidFill>
            </a:endParaRPr>
          </a:p>
          <a:p>
            <a:pPr>
              <a:lnSpc>
                <a:spcPts val="1320"/>
              </a:lnSpc>
            </a:pPr>
            <a:r>
              <a:rPr lang="fr-FR" b="1" dirty="0" smtClean="0">
                <a:solidFill>
                  <a:srgbClr val="DC5A20"/>
                </a:solidFill>
              </a:rPr>
              <a:t>DGESIP</a:t>
            </a:r>
            <a:r>
              <a:rPr lang="fr-FR" dirty="0" smtClean="0">
                <a:solidFill>
                  <a:srgbClr val="00919D"/>
                </a:solidFill>
              </a:rPr>
              <a:t/>
            </a:r>
            <a:br>
              <a:rPr lang="fr-FR" dirty="0" smtClean="0">
                <a:solidFill>
                  <a:srgbClr val="00919D"/>
                </a:solidFill>
              </a:rPr>
            </a:br>
            <a:r>
              <a:rPr lang="fr-F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TITRE DE LA PRÉSENTATION</a:t>
            </a:r>
          </a:p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711911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08773" y="69692"/>
            <a:ext cx="8004162" cy="828574"/>
          </a:xfrm>
        </p:spPr>
        <p:txBody>
          <a:bodyPr anchor="b">
            <a:normAutofit/>
          </a:bodyPr>
          <a:lstStyle>
            <a:lvl1pPr algn="l">
              <a:defRPr sz="3000" b="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677333" y="1494531"/>
            <a:ext cx="6601355" cy="32330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7333" y="5367338"/>
            <a:ext cx="660135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DE1D4-F5B7-C940-9F17-25DF72DDD5EE}" type="datetime1">
              <a:rPr lang="fr-FR" smtClean="0"/>
              <a:pPr/>
              <a:t>18/09/2017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 smtClean="0">
              <a:solidFill>
                <a:srgbClr val="1B8ED9"/>
              </a:solidFill>
            </a:endParaRPr>
          </a:p>
          <a:p>
            <a:pPr>
              <a:lnSpc>
                <a:spcPts val="1320"/>
              </a:lnSpc>
            </a:pPr>
            <a:r>
              <a:rPr lang="fr-FR" b="1" dirty="0" smtClean="0">
                <a:solidFill>
                  <a:srgbClr val="DC5A20"/>
                </a:solidFill>
              </a:rPr>
              <a:t>DGESIP</a:t>
            </a:r>
            <a:r>
              <a:rPr lang="fr-FR" dirty="0" smtClean="0">
                <a:solidFill>
                  <a:srgbClr val="00919D"/>
                </a:solidFill>
              </a:rPr>
              <a:t/>
            </a:r>
            <a:br>
              <a:rPr lang="fr-FR" dirty="0" smtClean="0">
                <a:solidFill>
                  <a:srgbClr val="00919D"/>
                </a:solidFill>
              </a:rPr>
            </a:br>
            <a:r>
              <a:rPr lang="fr-F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TITRE DE LA PRÉSENTATION</a:t>
            </a:r>
          </a:p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48425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7F97B-9A11-405E-B59D-A914C20659BF}" type="datetimeFigureOut">
              <a:rPr lang="fr-FR" smtClean="0"/>
              <a:pPr/>
              <a:t>18/09/2017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757A6-6DF6-42AC-92E7-F70980FAF96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3859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82DB-8DD7-442D-A165-6E55E5D1EE63}" type="datetimeFigureOut">
              <a:rPr lang="fr-FR" smtClean="0"/>
              <a:t>18/09/2017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6BFDC-6011-4994-AD52-6E3A7C56A8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280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82DB-8DD7-442D-A165-6E55E5D1EE63}" type="datetimeFigureOut">
              <a:rPr lang="fr-FR" smtClean="0"/>
              <a:t>18/09/2017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6BFDC-6011-4994-AD52-6E3A7C56A8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2254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82DB-8DD7-442D-A165-6E55E5D1EE63}" type="datetimeFigureOut">
              <a:rPr lang="fr-FR" smtClean="0"/>
              <a:t>18/09/2017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6BFDC-6011-4994-AD52-6E3A7C56A8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3701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82DB-8DD7-442D-A165-6E55E5D1EE63}" type="datetimeFigureOut">
              <a:rPr lang="fr-FR" smtClean="0"/>
              <a:t>18/09/2017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6BFDC-6011-4994-AD52-6E3A7C56A8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5105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82DB-8DD7-442D-A165-6E55E5D1EE63}" type="datetimeFigureOut">
              <a:rPr lang="fr-FR" smtClean="0"/>
              <a:t>18/09/2017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6BFDC-6011-4994-AD52-6E3A7C56A8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9472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82DB-8DD7-442D-A165-6E55E5D1EE63}" type="datetimeFigureOut">
              <a:rPr lang="fr-FR" smtClean="0"/>
              <a:t>18/09/2017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6BFDC-6011-4994-AD52-6E3A7C56A8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1602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82DB-8DD7-442D-A165-6E55E5D1EE63}" type="datetimeFigureOut">
              <a:rPr lang="fr-FR" smtClean="0"/>
              <a:t>18/09/2017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6BFDC-6011-4994-AD52-6E3A7C56A8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0518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82DB-8DD7-442D-A165-6E55E5D1EE63}" type="datetimeFigureOut">
              <a:rPr lang="fr-FR" smtClean="0"/>
              <a:t>18/09/2017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6BFDC-6011-4994-AD52-6E3A7C56A8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8527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282DB-8DD7-442D-A165-6E55E5D1EE63}" type="datetimeFigureOut">
              <a:rPr lang="fr-FR" smtClean="0"/>
              <a:t>18/09/2017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6BFDC-6011-4994-AD52-6E3A7C56A8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1396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05400" y="147130"/>
            <a:ext cx="7881400" cy="9524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05400" y="1476022"/>
            <a:ext cx="7881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 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999184" y="6356350"/>
            <a:ext cx="10616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rgbClr val="404040"/>
                </a:solidFill>
              </a:defRPr>
            </a:lvl1pPr>
          </a:lstStyle>
          <a:p>
            <a:pPr defTabSz="457200"/>
            <a:fld id="{009A2C30-2C93-B946-8D9E-6F7A30099D67}" type="datetime1">
              <a:rPr lang="fr-FR" smtClean="0"/>
              <a:pPr defTabSz="457200"/>
              <a:t>18/09/2017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468967" y="6146185"/>
            <a:ext cx="5178217" cy="6768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cap="all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 smtClean="0">
              <a:solidFill>
                <a:srgbClr val="1B8ED9"/>
              </a:solidFill>
            </a:endParaRPr>
          </a:p>
          <a:p>
            <a:pPr>
              <a:lnSpc>
                <a:spcPts val="1320"/>
              </a:lnSpc>
            </a:pPr>
            <a:r>
              <a:rPr lang="fr-FR" b="1" dirty="0" smtClean="0">
                <a:solidFill>
                  <a:srgbClr val="DC5A20"/>
                </a:solidFill>
              </a:rPr>
              <a:t>DGESIP</a:t>
            </a:r>
            <a:r>
              <a:rPr lang="fr-FR" dirty="0" smtClean="0">
                <a:solidFill>
                  <a:srgbClr val="6686A2"/>
                </a:solidFill>
              </a:rPr>
              <a:t/>
            </a:r>
            <a:br>
              <a:rPr lang="fr-FR" dirty="0" smtClean="0">
                <a:solidFill>
                  <a:srgbClr val="6686A2"/>
                </a:solidFill>
              </a:rPr>
            </a:br>
            <a:r>
              <a:rPr lang="fr-F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TITRE DE LA PRÉSENTATION</a:t>
            </a:r>
          </a:p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149942" y="6356350"/>
            <a:ext cx="4504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rgbClr val="404040"/>
                </a:solidFill>
              </a:defRPr>
            </a:lvl1pPr>
          </a:lstStyle>
          <a:p>
            <a:pPr defTabSz="457200"/>
            <a:fld id="{A786685B-2977-D546-9E3D-3CA676A47F0C}" type="slidenum">
              <a:rPr lang="fr-FR" smtClean="0"/>
              <a:pPr defTabSz="457200"/>
              <a:t>‹N°›</a:t>
            </a:fld>
            <a:endParaRPr lang="fr-FR" dirty="0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698885" y="1295400"/>
            <a:ext cx="7173849" cy="0"/>
          </a:xfrm>
          <a:prstGeom prst="line">
            <a:avLst/>
          </a:prstGeom>
          <a:ln w="57150" cap="rnd" cmpd="sng">
            <a:solidFill>
              <a:srgbClr val="DC5A20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 userDrawn="1"/>
        </p:nvCxnSpPr>
        <p:spPr>
          <a:xfrm flipV="1">
            <a:off x="7872734" y="872640"/>
            <a:ext cx="642246" cy="419889"/>
          </a:xfrm>
          <a:prstGeom prst="line">
            <a:avLst/>
          </a:prstGeom>
          <a:ln w="57150" cap="rnd" cmpd="sng">
            <a:solidFill>
              <a:srgbClr val="DC5A20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 userDrawn="1"/>
        </p:nvCxnSpPr>
        <p:spPr>
          <a:xfrm flipH="1" flipV="1">
            <a:off x="699180" y="0"/>
            <a:ext cx="1" cy="1286937"/>
          </a:xfrm>
          <a:prstGeom prst="line">
            <a:avLst/>
          </a:prstGeom>
          <a:ln w="57150" cap="rnd" cmpd="sng">
            <a:solidFill>
              <a:srgbClr val="DC5A20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Image 11" descr="2017_MEN_SUP_horiz.jp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05" y="6188693"/>
            <a:ext cx="1779510" cy="433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056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00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177800" indent="-177800" algn="l" defTabSz="457200" rtl="0" eaLnBrk="1" latinLnBrk="0" hangingPunct="1">
        <a:spcBef>
          <a:spcPct val="20000"/>
        </a:spcBef>
        <a:buSzPct val="100000"/>
        <a:buFont typeface="Arial"/>
        <a:buChar char="■"/>
        <a:defRPr sz="2000" kern="1200">
          <a:solidFill>
            <a:srgbClr val="DC5A20"/>
          </a:solidFill>
          <a:latin typeface="+mn-lt"/>
          <a:ea typeface="+mn-ea"/>
          <a:cs typeface="+mn-cs"/>
        </a:defRPr>
      </a:lvl1pPr>
      <a:lvl2pPr marL="627063" indent="-169863" algn="l" defTabSz="457200" rtl="0" eaLnBrk="1" latinLnBrk="0" hangingPunct="1">
        <a:spcBef>
          <a:spcPct val="20000"/>
        </a:spcBef>
        <a:buClr>
          <a:srgbClr val="DC5A20"/>
        </a:buClr>
        <a:buFont typeface="Arial Italic"/>
        <a:buChar char="■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627063" indent="0" algn="l" defTabSz="457200" rtl="0" eaLnBrk="1" latinLnBrk="0" hangingPunct="1">
        <a:spcBef>
          <a:spcPct val="20000"/>
        </a:spcBef>
        <a:buFont typeface="Arial"/>
        <a:buNone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627063" indent="177800" algn="l" defTabSz="457200" rtl="0" eaLnBrk="1" latinLnBrk="0" hangingPunct="1">
        <a:spcBef>
          <a:spcPct val="20000"/>
        </a:spcBef>
        <a:buClr>
          <a:srgbClr val="DC5A20"/>
        </a:buClr>
        <a:buFont typeface="Arial"/>
        <a:buChar char="–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806450" indent="0" algn="l" defTabSz="457200" rtl="0" eaLnBrk="1" latinLnBrk="0" hangingPunct="1">
        <a:spcBef>
          <a:spcPct val="20000"/>
        </a:spcBef>
        <a:buFont typeface="Arial"/>
        <a:buNone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1556792"/>
            <a:ext cx="7772400" cy="1470025"/>
          </a:xfrm>
        </p:spPr>
        <p:txBody>
          <a:bodyPr>
            <a:normAutofit/>
          </a:bodyPr>
          <a:lstStyle/>
          <a:p>
            <a:r>
              <a:rPr lang="fr-FR" sz="3600" dirty="0" err="1" smtClean="0">
                <a:solidFill>
                  <a:schemeClr val="accent6">
                    <a:lumMod val="75000"/>
                  </a:schemeClr>
                </a:solidFill>
              </a:rPr>
              <a:t>Board</a:t>
            </a: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  <a:t> meeting</a:t>
            </a:r>
            <a:b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fr-FR" sz="3600" dirty="0" err="1" smtClean="0">
                <a:solidFill>
                  <a:schemeClr val="accent6">
                    <a:lumMod val="75000"/>
                  </a:schemeClr>
                </a:solidFill>
              </a:rPr>
              <a:t>Saint-Petersburg</a:t>
            </a:r>
            <a:endParaRPr lang="fr-FR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43608" y="3501008"/>
            <a:ext cx="6728792" cy="2137792"/>
          </a:xfrm>
        </p:spPr>
        <p:txBody>
          <a:bodyPr>
            <a:normAutofit fontScale="77500" lnSpcReduction="20000"/>
          </a:bodyPr>
          <a:lstStyle/>
          <a:p>
            <a:endParaRPr lang="fr-FR" dirty="0" smtClean="0"/>
          </a:p>
          <a:p>
            <a:r>
              <a:rPr lang="fr-FR" dirty="0" err="1" smtClean="0"/>
              <a:t>Draft</a:t>
            </a:r>
            <a:r>
              <a:rPr lang="fr-FR" dirty="0" smtClean="0"/>
              <a:t> agenda</a:t>
            </a:r>
          </a:p>
          <a:p>
            <a:r>
              <a:rPr lang="fr-FR" sz="3900" dirty="0" smtClean="0">
                <a:solidFill>
                  <a:schemeClr val="accent6">
                    <a:lumMod val="75000"/>
                  </a:schemeClr>
                </a:solidFill>
              </a:rPr>
              <a:t>EHEA </a:t>
            </a:r>
            <a:r>
              <a:rPr lang="fr-FR" sz="3900" dirty="0" err="1" smtClean="0">
                <a:solidFill>
                  <a:schemeClr val="accent6">
                    <a:lumMod val="75000"/>
                  </a:schemeClr>
                </a:solidFill>
              </a:rPr>
              <a:t>Ministerial</a:t>
            </a:r>
            <a:r>
              <a:rPr lang="fr-FR" sz="39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sz="3900" dirty="0" err="1" smtClean="0">
                <a:solidFill>
                  <a:schemeClr val="accent6">
                    <a:lumMod val="75000"/>
                  </a:schemeClr>
                </a:solidFill>
              </a:rPr>
              <a:t>Conference</a:t>
            </a:r>
            <a:endParaRPr lang="fr-FR" sz="39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fr-FR" sz="3900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fr-FR" sz="39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fr-FR" sz="3900" dirty="0" smtClean="0">
                <a:solidFill>
                  <a:schemeClr val="accent6">
                    <a:lumMod val="75000"/>
                  </a:schemeClr>
                </a:solidFill>
              </a:rPr>
              <a:t>PARIS 2018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12540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05400" y="147130"/>
            <a:ext cx="7583024" cy="952473"/>
          </a:xfrm>
        </p:spPr>
        <p:txBody>
          <a:bodyPr/>
          <a:lstStyle/>
          <a:p>
            <a:pPr algn="r"/>
            <a:r>
              <a:rPr lang="fr-FR" b="1" dirty="0" smtClean="0"/>
              <a:t> Paris </a:t>
            </a:r>
            <a:r>
              <a:rPr lang="fr-FR" b="1" dirty="0" err="1" smtClean="0"/>
              <a:t>Conference</a:t>
            </a:r>
            <a:r>
              <a:rPr lang="fr-FR" b="1" dirty="0" smtClean="0"/>
              <a:t> 2018</a:t>
            </a:r>
            <a:endParaRPr lang="fr-FR" b="1" dirty="0"/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4054778"/>
              </p:ext>
            </p:extLst>
          </p:nvPr>
        </p:nvGraphicFramePr>
        <p:xfrm>
          <a:off x="804863" y="1476375"/>
          <a:ext cx="788193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B4BD3-2E49-EC47-9F1A-078FA64F264D}" type="datetime1">
              <a:rPr lang="fr-FR" smtClean="0"/>
              <a:pPr/>
              <a:t>18/09/2017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411760" y="6178224"/>
            <a:ext cx="5178217" cy="676894"/>
          </a:xfrm>
        </p:spPr>
        <p:txBody>
          <a:bodyPr/>
          <a:lstStyle/>
          <a:p>
            <a:endParaRPr lang="fr-FR" dirty="0" smtClean="0">
              <a:solidFill>
                <a:srgbClr val="1B8ED9"/>
              </a:solidFill>
            </a:endParaRPr>
          </a:p>
          <a:p>
            <a:pPr>
              <a:lnSpc>
                <a:spcPts val="1320"/>
              </a:lnSpc>
            </a:pPr>
            <a:r>
              <a:rPr lang="fr-FR" dirty="0" smtClean="0">
                <a:solidFill>
                  <a:srgbClr val="00919D"/>
                </a:solidFill>
              </a:rPr>
              <a:t/>
            </a:r>
            <a:br>
              <a:rPr lang="fr-FR" dirty="0" smtClean="0">
                <a:solidFill>
                  <a:srgbClr val="00919D"/>
                </a:solidFill>
              </a:rPr>
            </a:br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7092280" y="4616261"/>
            <a:ext cx="1224136" cy="1152128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7107444" y="4869159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err="1" smtClean="0">
                <a:solidFill>
                  <a:schemeClr val="bg1"/>
                </a:solidFill>
              </a:rPr>
              <a:t>Restricted</a:t>
            </a:r>
            <a:r>
              <a:rPr lang="fr-FR" b="1" dirty="0" smtClean="0">
                <a:solidFill>
                  <a:schemeClr val="bg1"/>
                </a:solidFill>
              </a:rPr>
              <a:t> to EHEA</a:t>
            </a:r>
            <a:endParaRPr lang="fr-F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498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dirty="0" smtClean="0"/>
              <a:t>  </a:t>
            </a:r>
            <a:r>
              <a:rPr lang="fr-FR" b="1" dirty="0" smtClean="0"/>
              <a:t>Paris 2018- </a:t>
            </a:r>
            <a:r>
              <a:rPr lang="fr-FR" b="1" dirty="0" err="1" smtClean="0"/>
              <a:t>Welcome</a:t>
            </a:r>
            <a:r>
              <a:rPr lang="fr-FR" b="1" dirty="0" smtClean="0"/>
              <a:t> session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fr-FR" sz="2400" b="1" dirty="0">
                <a:solidFill>
                  <a:schemeClr val="tx1"/>
                </a:solidFill>
              </a:rPr>
              <a:t>May 23rd- La Sorbonne </a:t>
            </a:r>
            <a:r>
              <a:rPr lang="fr-FR" sz="2400" b="1" dirty="0" err="1" smtClean="0">
                <a:solidFill>
                  <a:schemeClr val="tx1"/>
                </a:solidFill>
              </a:rPr>
              <a:t>University</a:t>
            </a:r>
            <a:endParaRPr lang="fr-FR" sz="2400" b="1" dirty="0" smtClean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900" dirty="0"/>
              <a:t> </a:t>
            </a:r>
            <a:r>
              <a:rPr lang="fr-FR" sz="1900" dirty="0" err="1" smtClean="0"/>
              <a:t>Welcome</a:t>
            </a:r>
            <a:r>
              <a:rPr lang="fr-FR" sz="1900" dirty="0" smtClean="0"/>
              <a:t> session and </a:t>
            </a:r>
            <a:r>
              <a:rPr lang="fr-FR" sz="1900" dirty="0" err="1" smtClean="0"/>
              <a:t>dinner</a:t>
            </a:r>
            <a:r>
              <a:rPr lang="fr-FR" sz="1900" dirty="0" smtClean="0"/>
              <a:t> – </a:t>
            </a:r>
            <a:r>
              <a:rPr lang="fr-FR" sz="1900" i="1" dirty="0" smtClean="0"/>
              <a:t>not the </a:t>
            </a:r>
            <a:r>
              <a:rPr lang="fr-FR" sz="1900" i="1" dirty="0" err="1" smtClean="0"/>
              <a:t>Ministerial</a:t>
            </a:r>
            <a:endParaRPr lang="fr-FR" sz="1900" i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900" dirty="0" smtClean="0">
                <a:solidFill>
                  <a:schemeClr val="tx1"/>
                </a:solidFill>
              </a:rPr>
              <a:t>Open to EHEA and non EHEA</a:t>
            </a:r>
          </a:p>
          <a:p>
            <a:pPr marL="0" lvl="0" indent="0">
              <a:spcBef>
                <a:spcPts val="0"/>
              </a:spcBef>
              <a:buNone/>
            </a:pPr>
            <a:endParaRPr lang="fr-FR" dirty="0">
              <a:solidFill>
                <a:schemeClr val="tx1"/>
              </a:solidFill>
            </a:endParaRPr>
          </a:p>
          <a:p>
            <a:pPr lvl="0">
              <a:spcBef>
                <a:spcPts val="0"/>
              </a:spcBef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</a:rPr>
              <a:t>Registration and </a:t>
            </a:r>
            <a:r>
              <a:rPr lang="fr-FR" dirty="0" err="1" smtClean="0">
                <a:solidFill>
                  <a:schemeClr val="tx1"/>
                </a:solidFill>
              </a:rPr>
              <a:t>guided</a:t>
            </a:r>
            <a:r>
              <a:rPr lang="fr-FR" dirty="0" smtClean="0">
                <a:solidFill>
                  <a:schemeClr val="tx1"/>
                </a:solidFill>
              </a:rPr>
              <a:t> tours </a:t>
            </a:r>
          </a:p>
          <a:p>
            <a:pPr>
              <a:spcBef>
                <a:spcPts val="0"/>
              </a:spcBef>
              <a:buFontTx/>
              <a:buChar char="-"/>
            </a:pPr>
            <a:endParaRPr lang="en-US" sz="1800" i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i="1" dirty="0" smtClean="0">
                <a:solidFill>
                  <a:schemeClr val="tx1"/>
                </a:solidFill>
              </a:rPr>
              <a:t>Starting from 5.30 </a:t>
            </a:r>
            <a:r>
              <a:rPr lang="en-US" sz="1800" i="1" dirty="0">
                <a:solidFill>
                  <a:schemeClr val="tx1"/>
                </a:solidFill>
              </a:rPr>
              <a:t>/</a:t>
            </a:r>
            <a:r>
              <a:rPr lang="en-US" sz="1800" i="1" dirty="0" smtClean="0">
                <a:solidFill>
                  <a:schemeClr val="tx1"/>
                </a:solidFill>
              </a:rPr>
              <a:t>7.30pm (tbc) :</a:t>
            </a:r>
          </a:p>
          <a:p>
            <a:pPr marL="0" indent="0">
              <a:spcBef>
                <a:spcPts val="0"/>
              </a:spcBef>
              <a:buNone/>
            </a:pPr>
            <a:endParaRPr lang="fr-FR" sz="1800" i="1" dirty="0">
              <a:solidFill>
                <a:schemeClr val="tx1"/>
              </a:solidFill>
            </a:endParaRPr>
          </a:p>
          <a:p>
            <a:pPr lvl="0">
              <a:spcBef>
                <a:spcPts val="0"/>
              </a:spcBef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</a:rPr>
              <a:t>Welcome address by the rector</a:t>
            </a:r>
          </a:p>
          <a:p>
            <a:pPr lvl="0">
              <a:spcBef>
                <a:spcPts val="0"/>
              </a:spcBef>
              <a:buFontTx/>
              <a:buChar char="-"/>
            </a:pPr>
            <a:endParaRPr lang="en-US" dirty="0" smtClean="0">
              <a:solidFill>
                <a:schemeClr val="tx1"/>
              </a:solidFill>
            </a:endParaRPr>
          </a:p>
          <a:p>
            <a:pPr lvl="0">
              <a:spcBef>
                <a:spcPts val="0"/>
              </a:spcBef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</a:rPr>
              <a:t>Celebration </a:t>
            </a:r>
            <a:r>
              <a:rPr lang="en-US" dirty="0">
                <a:solidFill>
                  <a:schemeClr val="tx1"/>
                </a:solidFill>
              </a:rPr>
              <a:t>session </a:t>
            </a:r>
            <a:r>
              <a:rPr lang="en-US" dirty="0" smtClean="0">
                <a:solidFill>
                  <a:schemeClr val="tx1"/>
                </a:solidFill>
              </a:rPr>
              <a:t>2018 </a:t>
            </a:r>
            <a:r>
              <a:rPr lang="en-US" i="1" dirty="0" smtClean="0">
                <a:solidFill>
                  <a:schemeClr val="tx1"/>
                </a:solidFill>
              </a:rPr>
              <a:t>:  Magna Charta, Sorbonne Declaration and EQAR : from fundamental values to EHEA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US" dirty="0">
              <a:solidFill>
                <a:schemeClr val="tx1"/>
              </a:solidFill>
            </a:endParaRPr>
          </a:p>
          <a:p>
            <a:pPr lvl="0">
              <a:spcBef>
                <a:spcPts val="0"/>
              </a:spcBef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</a:rPr>
              <a:t>French </a:t>
            </a:r>
            <a:r>
              <a:rPr lang="en-US" dirty="0">
                <a:solidFill>
                  <a:schemeClr val="tx1"/>
                </a:solidFill>
              </a:rPr>
              <a:t>HE  minister </a:t>
            </a:r>
            <a:r>
              <a:rPr lang="en-US" dirty="0" smtClean="0">
                <a:solidFill>
                  <a:schemeClr val="tx1"/>
                </a:solidFill>
              </a:rPr>
              <a:t>allocution </a:t>
            </a:r>
          </a:p>
          <a:p>
            <a:pPr lvl="0">
              <a:spcBef>
                <a:spcPts val="0"/>
              </a:spcBef>
              <a:buFontTx/>
              <a:buChar char="-"/>
            </a:pPr>
            <a:endParaRPr lang="en-US" dirty="0">
              <a:solidFill>
                <a:schemeClr val="tx1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- Dining cocktail (8 pm-..)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B4BD3-2E49-EC47-9F1A-078FA64F264D}" type="datetime1">
              <a:rPr lang="fr-FR" smtClean="0"/>
              <a:pPr/>
              <a:t>18/09/2017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 smtClean="0">
              <a:solidFill>
                <a:srgbClr val="1B8ED9"/>
              </a:solidFill>
            </a:endParaRPr>
          </a:p>
          <a:p>
            <a:pPr>
              <a:lnSpc>
                <a:spcPts val="1320"/>
              </a:lnSpc>
            </a:pPr>
            <a:r>
              <a:rPr lang="fr-FR" dirty="0" smtClean="0">
                <a:solidFill>
                  <a:srgbClr val="00919D"/>
                </a:solidFill>
              </a:rPr>
              <a:t/>
            </a:r>
            <a:br>
              <a:rPr lang="fr-FR" dirty="0" smtClean="0">
                <a:solidFill>
                  <a:srgbClr val="00919D"/>
                </a:solidFill>
              </a:rPr>
            </a:br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1636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fr-FR" b="1" dirty="0" smtClean="0"/>
              <a:t>Paris 2018 –</a:t>
            </a:r>
            <a:r>
              <a:rPr lang="en-US" b="1" dirty="0"/>
              <a:t>Opening </a:t>
            </a:r>
            <a:r>
              <a:rPr lang="en-US" b="1" dirty="0" smtClean="0"/>
              <a:t>the MINISTERIAL </a:t>
            </a:r>
            <a:r>
              <a:rPr lang="en-US" b="1" dirty="0"/>
              <a:t>Conference  </a:t>
            </a:r>
            <a:r>
              <a:rPr lang="en-US" b="1" dirty="0" smtClean="0"/>
              <a:t>&amp; Bologna </a:t>
            </a:r>
            <a:r>
              <a:rPr lang="en-US" b="1" dirty="0"/>
              <a:t>Policy </a:t>
            </a:r>
            <a:r>
              <a:rPr lang="en-US" b="1" dirty="0" smtClean="0"/>
              <a:t>forum</a:t>
            </a:r>
            <a:endParaRPr lang="fr-FR" b="1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B4BD3-2E49-EC47-9F1A-078FA64F264D}" type="datetime1">
              <a:rPr lang="fr-FR" smtClean="0"/>
              <a:pPr/>
              <a:t>18/09/2017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 </a:t>
            </a:r>
            <a:r>
              <a:rPr lang="fr-FR" sz="2400" b="1" dirty="0" smtClean="0"/>
              <a:t>May 24</a:t>
            </a:r>
            <a:r>
              <a:rPr lang="fr-FR" sz="2400" b="1" baseline="30000" dirty="0" smtClean="0"/>
              <a:t>th</a:t>
            </a:r>
            <a:r>
              <a:rPr lang="fr-FR" sz="2400" b="1" dirty="0" smtClean="0"/>
              <a:t>  </a:t>
            </a:r>
            <a:r>
              <a:rPr lang="fr-FR" sz="2400" b="1" dirty="0" err="1" smtClean="0"/>
              <a:t>Opening</a:t>
            </a:r>
            <a:r>
              <a:rPr lang="fr-FR" sz="2400" b="1" dirty="0" smtClean="0"/>
              <a:t> the </a:t>
            </a:r>
            <a:r>
              <a:rPr lang="fr-FR" sz="2400" b="1" dirty="0" err="1" smtClean="0"/>
              <a:t>Conference</a:t>
            </a:r>
            <a:r>
              <a:rPr lang="fr-FR" sz="2400" b="1" dirty="0" smtClean="0"/>
              <a:t>  &amp; </a:t>
            </a:r>
            <a:r>
              <a:rPr lang="fr-FR" sz="2400" b="1" dirty="0" err="1" smtClean="0"/>
              <a:t>Bologna</a:t>
            </a:r>
            <a:r>
              <a:rPr lang="fr-FR" sz="2400" b="1" dirty="0" smtClean="0"/>
              <a:t> Policy forum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FR" b="1" i="1" dirty="0" smtClean="0"/>
              <a:t> </a:t>
            </a:r>
            <a:r>
              <a:rPr lang="fr-FR" sz="2000" b="1" i="1" dirty="0">
                <a:solidFill>
                  <a:srgbClr val="DC5A20"/>
                </a:solidFill>
              </a:rPr>
              <a:t>8-9 </a:t>
            </a:r>
            <a:r>
              <a:rPr lang="fr-FR" sz="2000" b="1" i="1" dirty="0" err="1" smtClean="0">
                <a:solidFill>
                  <a:srgbClr val="DC5A20"/>
                </a:solidFill>
              </a:rPr>
              <a:t>am</a:t>
            </a:r>
            <a:r>
              <a:rPr lang="fr-FR" sz="2000" b="1" i="1" dirty="0" smtClean="0">
                <a:solidFill>
                  <a:srgbClr val="DC5A20"/>
                </a:solidFill>
              </a:rPr>
              <a:t> : last </a:t>
            </a:r>
            <a:r>
              <a:rPr lang="fr-FR" sz="2000" b="1" i="1" dirty="0">
                <a:solidFill>
                  <a:srgbClr val="DC5A20"/>
                </a:solidFill>
              </a:rPr>
              <a:t>BFUG </a:t>
            </a:r>
            <a:endParaRPr lang="fr-FR" sz="2000" b="1" i="1" dirty="0" smtClean="0">
              <a:solidFill>
                <a:srgbClr val="DC5A20"/>
              </a:solidFill>
            </a:endParaRPr>
          </a:p>
          <a:p>
            <a:pPr marL="457200" lvl="1" indent="0">
              <a:buNone/>
            </a:pPr>
            <a:endParaRPr lang="fr-FR" sz="2000" b="1" i="1" dirty="0">
              <a:solidFill>
                <a:srgbClr val="DC5A2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9.30- </a:t>
            </a:r>
            <a:r>
              <a:rPr lang="fr-FR" dirty="0" smtClean="0">
                <a:solidFill>
                  <a:schemeClr val="tx1"/>
                </a:solidFill>
              </a:rPr>
              <a:t>11.00</a:t>
            </a:r>
            <a:r>
              <a:rPr lang="fr-FR" sz="2300" dirty="0" smtClean="0"/>
              <a:t>: </a:t>
            </a:r>
            <a:r>
              <a:rPr lang="en-US" sz="2400" b="1" dirty="0"/>
              <a:t>Official opening of Paris Bologna Policy Forum &amp; EHEA Ministerial Conference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DC5A20"/>
                </a:solidFill>
              </a:rPr>
              <a:t>President of the FR Republic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DC5A20"/>
                </a:solidFill>
              </a:rPr>
              <a:t>EU Presidency (BG)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DC5A20"/>
                </a:solidFill>
              </a:rPr>
              <a:t>EHEA Co-presidency (Serbia)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DC5A20"/>
                </a:solidFill>
              </a:rPr>
              <a:t>European Commission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11.30-12.30 :</a:t>
            </a:r>
            <a:r>
              <a:rPr lang="en-US" dirty="0">
                <a:solidFill>
                  <a:schemeClr val="tx1"/>
                </a:solidFill>
              </a:rPr>
              <a:t>Panel 1 &amp; discussion </a:t>
            </a:r>
            <a:endParaRPr lang="en-US" dirty="0" smtClean="0"/>
          </a:p>
          <a:p>
            <a:pPr lvl="2"/>
            <a:r>
              <a:rPr lang="en-US" sz="1600" i="1" dirty="0" smtClean="0"/>
              <a:t> </a:t>
            </a:r>
            <a:r>
              <a:rPr lang="en-US" sz="1800" dirty="0">
                <a:solidFill>
                  <a:srgbClr val="DC5A20"/>
                </a:solidFill>
              </a:rPr>
              <a:t>Future of HE / from a student perspective/ empowering students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9730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b="1" dirty="0" err="1" smtClean="0"/>
              <a:t>PaRis</a:t>
            </a:r>
            <a:r>
              <a:rPr lang="fr-FR" b="1" dirty="0" smtClean="0"/>
              <a:t> 2018 - </a:t>
            </a:r>
            <a:r>
              <a:rPr lang="en-US" b="1" dirty="0"/>
              <a:t>Bologna Policy Forum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b="1" dirty="0" smtClean="0"/>
              <a:t> </a:t>
            </a:r>
            <a:r>
              <a:rPr lang="fr-FR" sz="2400" b="1" dirty="0"/>
              <a:t>May </a:t>
            </a:r>
            <a:r>
              <a:rPr lang="fr-FR" sz="2400" b="1" dirty="0" smtClean="0"/>
              <a:t>24</a:t>
            </a:r>
            <a:r>
              <a:rPr lang="fr-FR" sz="2400" b="1" baseline="30000" dirty="0" smtClean="0"/>
              <a:t>th</a:t>
            </a:r>
            <a:r>
              <a:rPr lang="fr-FR" sz="2400" b="1" dirty="0" smtClean="0"/>
              <a:t> </a:t>
            </a:r>
            <a:r>
              <a:rPr lang="en-US" sz="2400" b="1" dirty="0" smtClean="0"/>
              <a:t>Bologna </a:t>
            </a:r>
            <a:r>
              <a:rPr lang="en-US" sz="2400" b="1" dirty="0"/>
              <a:t>Policy </a:t>
            </a:r>
            <a:r>
              <a:rPr lang="en-US" sz="2400" b="1" dirty="0" smtClean="0"/>
              <a:t>Forum    </a:t>
            </a:r>
            <a:r>
              <a:rPr lang="en-US" sz="1400" dirty="0" smtClean="0"/>
              <a:t>13.30-17.00</a:t>
            </a:r>
          </a:p>
          <a:p>
            <a:pPr marL="0" lvl="0" indent="0">
              <a:buNone/>
            </a:pPr>
            <a:endParaRPr lang="en-US" dirty="0"/>
          </a:p>
          <a:p>
            <a:pPr lvl="1"/>
            <a:r>
              <a:rPr lang="en-US" sz="1600" dirty="0" smtClean="0"/>
              <a:t>Opening </a:t>
            </a:r>
            <a:r>
              <a:rPr lang="en-US" sz="1600" dirty="0"/>
              <a:t>(FR  Minister</a:t>
            </a:r>
            <a:r>
              <a:rPr lang="en-US" sz="1600" dirty="0" smtClean="0"/>
              <a:t>)</a:t>
            </a:r>
            <a:r>
              <a:rPr lang="en-US" sz="1600" dirty="0"/>
              <a:t> </a:t>
            </a:r>
            <a:r>
              <a:rPr lang="en-US" sz="1600" dirty="0" smtClean="0"/>
              <a:t>BPF </a:t>
            </a:r>
            <a:r>
              <a:rPr lang="en-US" sz="1600" dirty="0"/>
              <a:t>Keynote </a:t>
            </a:r>
            <a:r>
              <a:rPr lang="en-US" sz="1600" dirty="0" smtClean="0"/>
              <a:t>speaker -15 </a:t>
            </a:r>
            <a:r>
              <a:rPr lang="en-US" sz="1600" dirty="0" err="1" smtClean="0"/>
              <a:t>mn</a:t>
            </a:r>
            <a:endParaRPr lang="en-US" sz="1600" dirty="0" smtClean="0"/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800" dirty="0">
                <a:solidFill>
                  <a:schemeClr val="tx1"/>
                </a:solidFill>
              </a:rPr>
              <a:t>13.50-14.50 : Panel 2 &amp; discussion </a:t>
            </a:r>
            <a:r>
              <a:rPr lang="en-US" sz="1800" dirty="0" smtClean="0">
                <a:solidFill>
                  <a:schemeClr val="tx1"/>
                </a:solidFill>
              </a:rPr>
              <a:t> :</a:t>
            </a:r>
          </a:p>
          <a:p>
            <a:pPr marL="0" indent="0" algn="ctr">
              <a:buNone/>
            </a:pPr>
            <a:r>
              <a:rPr lang="en-US" sz="1800" dirty="0" smtClean="0"/>
              <a:t>Widening </a:t>
            </a:r>
            <a:r>
              <a:rPr lang="en-US" sz="1800" dirty="0"/>
              <a:t>access &amp; ensuring success for all in </a:t>
            </a:r>
            <a:r>
              <a:rPr lang="en-US" sz="1800" dirty="0" smtClean="0"/>
              <a:t>higher education </a:t>
            </a:r>
            <a:r>
              <a:rPr lang="en-US" sz="1800" dirty="0"/>
              <a:t>(HE</a:t>
            </a:r>
            <a:r>
              <a:rPr lang="en-US" sz="1800" dirty="0" smtClean="0"/>
              <a:t>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300" dirty="0" smtClean="0"/>
              <a:t>non- EHEA speakers</a:t>
            </a:r>
          </a:p>
          <a:p>
            <a:pPr lvl="2"/>
            <a:endParaRPr lang="en-US" sz="1300" dirty="0"/>
          </a:p>
          <a:p>
            <a:pPr marL="0" indent="0">
              <a:buNone/>
            </a:pPr>
            <a:r>
              <a:rPr lang="en-US" sz="1800" dirty="0">
                <a:solidFill>
                  <a:schemeClr val="tx1"/>
                </a:solidFill>
              </a:rPr>
              <a:t>14.50-15.50 : Panel 3 &amp; discussion 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0" indent="720725">
              <a:buNone/>
            </a:pPr>
            <a:r>
              <a:rPr lang="en-US" sz="1800" dirty="0" smtClean="0"/>
              <a:t>HE </a:t>
            </a:r>
            <a:r>
              <a:rPr lang="en-US" sz="1800" dirty="0"/>
              <a:t>social </a:t>
            </a:r>
            <a:r>
              <a:rPr lang="en-US" sz="1800" dirty="0" smtClean="0"/>
              <a:t>responsibility</a:t>
            </a:r>
            <a:endParaRPr lang="en-US" sz="1800" dirty="0"/>
          </a:p>
          <a:p>
            <a:pPr marL="0" indent="0" algn="ctr">
              <a:buNone/>
            </a:pPr>
            <a:r>
              <a:rPr lang="en-US" sz="1600" i="1" dirty="0" smtClean="0"/>
              <a:t>Coffee break (tbc)</a:t>
            </a:r>
          </a:p>
          <a:p>
            <a:pPr marL="0" indent="0" algn="ctr">
              <a:buNone/>
            </a:pPr>
            <a:endParaRPr lang="en-US" sz="1600" i="1" dirty="0"/>
          </a:p>
          <a:p>
            <a:pPr marL="0" indent="0">
              <a:buNone/>
            </a:pPr>
            <a:r>
              <a:rPr lang="en-US" sz="1800" dirty="0">
                <a:solidFill>
                  <a:schemeClr val="tx1"/>
                </a:solidFill>
              </a:rPr>
              <a:t>16.10-16.30 : Adopting the BPF Statement </a:t>
            </a:r>
            <a:r>
              <a:rPr lang="en-US" sz="1800" dirty="0" smtClean="0">
                <a:solidFill>
                  <a:schemeClr val="tx1"/>
                </a:solidFill>
              </a:rPr>
              <a:t>and End</a:t>
            </a:r>
          </a:p>
          <a:p>
            <a:pPr marL="0" indent="0"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B4BD3-2E49-EC47-9F1A-078FA64F264D}" type="datetime1">
              <a:rPr lang="fr-FR" smtClean="0"/>
              <a:pPr/>
              <a:t>18/09/2017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5423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dirty="0" smtClean="0"/>
              <a:t/>
            </a:r>
            <a:br>
              <a:rPr lang="en-US" dirty="0" smtClean="0"/>
            </a:br>
            <a:r>
              <a:rPr lang="en-US" sz="3100" b="1" dirty="0" smtClean="0"/>
              <a:t>PARIS2018-EHEA </a:t>
            </a:r>
            <a:r>
              <a:rPr lang="en-US" sz="3100" b="1" dirty="0"/>
              <a:t>Ministerial </a:t>
            </a:r>
            <a:r>
              <a:rPr lang="en-US" sz="3100" b="1" dirty="0" smtClean="0"/>
              <a:t>Conference</a:t>
            </a:r>
            <a:r>
              <a:rPr lang="fr-FR" sz="3100" b="1" dirty="0"/>
              <a:t/>
            </a:r>
            <a:br>
              <a:rPr lang="fr-FR" sz="3100" b="1" dirty="0"/>
            </a:b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en-US" sz="2400" b="1" dirty="0" smtClean="0"/>
              <a:t>May 24</a:t>
            </a:r>
            <a:r>
              <a:rPr lang="en-US" sz="2400" b="1" baseline="30000" dirty="0" smtClean="0"/>
              <a:t>th</a:t>
            </a:r>
            <a:r>
              <a:rPr lang="en-US" sz="2400" b="1" dirty="0" smtClean="0"/>
              <a:t>  </a:t>
            </a:r>
            <a:r>
              <a:rPr lang="en-US" sz="2400" b="1" dirty="0"/>
              <a:t>EHEA Ministerial </a:t>
            </a:r>
            <a:r>
              <a:rPr lang="en-US" sz="2400" b="1" smtClean="0"/>
              <a:t>Conference </a:t>
            </a:r>
            <a:r>
              <a:rPr lang="en-US" sz="1800" smtClean="0"/>
              <a:t>17.00-18.45</a:t>
            </a:r>
            <a:r>
              <a:rPr lang="en-US" sz="2400" smtClean="0"/>
              <a:t> 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17.00-17.50 </a:t>
            </a:r>
            <a:r>
              <a:rPr lang="en-US" sz="1800" dirty="0">
                <a:solidFill>
                  <a:schemeClr val="tx1"/>
                </a:solidFill>
              </a:rPr>
              <a:t>: </a:t>
            </a:r>
            <a:r>
              <a:rPr lang="en-US" sz="1800" dirty="0" smtClean="0">
                <a:solidFill>
                  <a:schemeClr val="tx1"/>
                </a:solidFill>
              </a:rPr>
              <a:t>Panel </a:t>
            </a:r>
            <a:r>
              <a:rPr lang="en-US" sz="1800" dirty="0">
                <a:solidFill>
                  <a:schemeClr val="tx1"/>
                </a:solidFill>
              </a:rPr>
              <a:t>4 &amp; </a:t>
            </a:r>
            <a:r>
              <a:rPr lang="en-US" sz="1800" dirty="0" smtClean="0">
                <a:solidFill>
                  <a:schemeClr val="tx1"/>
                </a:solidFill>
              </a:rPr>
              <a:t>discussion</a:t>
            </a:r>
          </a:p>
          <a:p>
            <a:pPr marL="0" indent="0">
              <a:buNone/>
            </a:pPr>
            <a:r>
              <a:rPr lang="en-US" i="1" dirty="0" smtClean="0"/>
              <a:t>	Fundamental </a:t>
            </a:r>
            <a:r>
              <a:rPr lang="en-US" i="1" dirty="0"/>
              <a:t>values &amp; links to inclusiveness</a:t>
            </a:r>
            <a:r>
              <a:rPr lang="en-US" dirty="0"/>
              <a:t> </a:t>
            </a:r>
            <a:endParaRPr lang="fr-FR" dirty="0"/>
          </a:p>
          <a:p>
            <a:pPr marL="0" indent="0">
              <a:buNone/>
            </a:pPr>
            <a:r>
              <a:rPr lang="en-US" dirty="0"/>
              <a:t>                    </a:t>
            </a:r>
            <a:r>
              <a:rPr lang="fr-FR" sz="1800" dirty="0" smtClean="0"/>
              <a:t>Min </a:t>
            </a:r>
            <a:r>
              <a:rPr lang="fr-FR" sz="1800" dirty="0"/>
              <a:t>FR ? + Magna </a:t>
            </a:r>
            <a:r>
              <a:rPr lang="fr-FR" sz="1800" dirty="0" err="1"/>
              <a:t>Charta</a:t>
            </a:r>
            <a:r>
              <a:rPr lang="fr-FR" sz="1800" dirty="0"/>
              <a:t> + </a:t>
            </a:r>
            <a:r>
              <a:rPr lang="fr-FR" sz="1800" dirty="0" smtClean="0"/>
              <a:t>speakers (</a:t>
            </a:r>
            <a:r>
              <a:rPr lang="fr-FR" sz="1800" dirty="0" err="1" smtClean="0"/>
              <a:t>tbd</a:t>
            </a:r>
            <a:r>
              <a:rPr lang="fr-FR" sz="1800" dirty="0" smtClean="0"/>
              <a:t>)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17.50- 18.45 </a:t>
            </a:r>
            <a:r>
              <a:rPr lang="en-US" sz="1600" dirty="0">
                <a:solidFill>
                  <a:schemeClr val="tx1"/>
                </a:solidFill>
              </a:rPr>
              <a:t>: </a:t>
            </a:r>
            <a:r>
              <a:rPr lang="en-US" sz="1800" dirty="0">
                <a:solidFill>
                  <a:schemeClr val="tx1"/>
                </a:solidFill>
              </a:rPr>
              <a:t>Panel 5 &amp; discussion </a:t>
            </a:r>
            <a:endParaRPr lang="en-US" i="1" dirty="0"/>
          </a:p>
          <a:p>
            <a:pPr marL="0" indent="0">
              <a:buNone/>
            </a:pPr>
            <a:r>
              <a:rPr lang="en-US" i="1" dirty="0" smtClean="0"/>
              <a:t>	EHEA </a:t>
            </a:r>
            <a:r>
              <a:rPr lang="en-US" i="1" dirty="0"/>
              <a:t>reforms &amp; challenges ahead</a:t>
            </a:r>
            <a:endParaRPr lang="fr-FR" dirty="0"/>
          </a:p>
          <a:p>
            <a:pPr marL="0" indent="0">
              <a:buNone/>
            </a:pPr>
            <a:r>
              <a:rPr lang="en-US" sz="1600" dirty="0" smtClean="0"/>
              <a:t>	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B4BD3-2E49-EC47-9F1A-078FA64F264D}" type="datetime1">
              <a:rPr lang="fr-FR" smtClean="0"/>
              <a:pPr/>
              <a:t>18/09/2017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8868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fr-FR" dirty="0" smtClean="0"/>
              <a:t/>
            </a:r>
            <a:br>
              <a:rPr lang="fr-FR" dirty="0" smtClean="0"/>
            </a:br>
            <a:r>
              <a:rPr lang="fr-FR" b="1" dirty="0" smtClean="0"/>
              <a:t>Paris2018-</a:t>
            </a:r>
            <a:r>
              <a:rPr lang="en-US" b="1" dirty="0"/>
              <a:t>EHEA Ministerial Conference</a:t>
            </a:r>
            <a:r>
              <a:rPr lang="fr-FR" b="1" dirty="0"/>
              <a:t/>
            </a:r>
            <a:br>
              <a:rPr lang="fr-FR" b="1" dirty="0"/>
            </a:b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200" b="1" dirty="0" smtClean="0"/>
              <a:t> May 25</a:t>
            </a:r>
            <a:r>
              <a:rPr lang="en-US" sz="2200" b="1" baseline="30000" dirty="0" smtClean="0"/>
              <a:t>th</a:t>
            </a:r>
            <a:r>
              <a:rPr lang="en-US" sz="2200" b="1" dirty="0" smtClean="0"/>
              <a:t> </a:t>
            </a:r>
            <a:r>
              <a:rPr lang="en-US" sz="2200" b="1" dirty="0"/>
              <a:t>EHEA Communiqué </a:t>
            </a:r>
            <a:r>
              <a:rPr lang="en-US" sz="2200" b="1" dirty="0" smtClean="0"/>
              <a:t>sessions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9.00-10.00 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/>
              <a:t>EHEA Communiqué Session 1 - Implementation issues</a:t>
            </a:r>
            <a:endParaRPr lang="fr-FR" dirty="0"/>
          </a:p>
          <a:p>
            <a:pPr marL="0" indent="0">
              <a:buNone/>
            </a:pPr>
            <a:r>
              <a:rPr lang="en-US" dirty="0" smtClean="0"/>
              <a:t>			</a:t>
            </a:r>
            <a:r>
              <a:rPr lang="en-US" sz="1700" dirty="0" smtClean="0"/>
              <a:t>Chair </a:t>
            </a:r>
            <a:r>
              <a:rPr lang="en-US" sz="1700" dirty="0"/>
              <a:t>: Bulgaria EU Presidency </a:t>
            </a:r>
            <a:endParaRPr lang="fr-FR" sz="1700" dirty="0"/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10.00-11.00 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/>
              <a:t>Panel </a:t>
            </a:r>
            <a:r>
              <a:rPr lang="en-US" dirty="0"/>
              <a:t>6 &amp; </a:t>
            </a:r>
            <a:r>
              <a:rPr lang="en-US" dirty="0" smtClean="0"/>
              <a:t>discussion</a:t>
            </a:r>
          </a:p>
          <a:p>
            <a:pPr marL="0" indent="0">
              <a:buNone/>
            </a:pPr>
            <a:r>
              <a:rPr lang="en-US" i="1" dirty="0"/>
              <a:t>	</a:t>
            </a:r>
            <a:r>
              <a:rPr lang="en-US" i="1" dirty="0" smtClean="0"/>
              <a:t>EHEA </a:t>
            </a:r>
            <a:r>
              <a:rPr lang="en-US" i="1" dirty="0"/>
              <a:t>beyond 2020 &amp; new tools for mobility </a:t>
            </a:r>
            <a:endParaRPr lang="en-US" i="1" dirty="0" smtClean="0"/>
          </a:p>
          <a:p>
            <a:pPr marL="0" indent="0">
              <a:buNone/>
            </a:pPr>
            <a:r>
              <a:rPr lang="en-US" sz="1700" i="1" dirty="0">
                <a:solidFill>
                  <a:srgbClr val="DC5A20"/>
                </a:solidFill>
              </a:rPr>
              <a:t>	</a:t>
            </a:r>
            <a:r>
              <a:rPr lang="en-US" sz="1700" i="1" dirty="0" smtClean="0">
                <a:solidFill>
                  <a:srgbClr val="DC5A20"/>
                </a:solidFill>
              </a:rPr>
              <a:t>(diploma </a:t>
            </a:r>
            <a:r>
              <a:rPr lang="en-US" sz="1700" i="1" dirty="0">
                <a:solidFill>
                  <a:srgbClr val="DC5A20"/>
                </a:solidFill>
              </a:rPr>
              <a:t>supplement, EQAR database </a:t>
            </a:r>
            <a:r>
              <a:rPr lang="en-US" sz="1700" i="1" dirty="0" err="1" smtClean="0">
                <a:solidFill>
                  <a:srgbClr val="DC5A20"/>
                </a:solidFill>
              </a:rPr>
              <a:t>project,European</a:t>
            </a:r>
            <a:r>
              <a:rPr lang="en-US" sz="1700" i="1" dirty="0" smtClean="0">
                <a:solidFill>
                  <a:srgbClr val="DC5A20"/>
                </a:solidFill>
              </a:rPr>
              <a:t> </a:t>
            </a:r>
            <a:r>
              <a:rPr lang="en-US" sz="1700" i="1" dirty="0">
                <a:solidFill>
                  <a:srgbClr val="DC5A20"/>
                </a:solidFill>
              </a:rPr>
              <a:t>ST card, </a:t>
            </a:r>
            <a:r>
              <a:rPr lang="en-US" sz="1700" i="1" dirty="0" smtClean="0">
                <a:solidFill>
                  <a:srgbClr val="DC5A20"/>
                </a:solidFill>
              </a:rPr>
              <a:t>)</a:t>
            </a:r>
            <a:endParaRPr lang="fr-FR" sz="1700" i="1" dirty="0">
              <a:solidFill>
                <a:srgbClr val="DC5A2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11.30-11.40</a:t>
            </a:r>
            <a:r>
              <a:rPr lang="en-US" dirty="0" smtClean="0"/>
              <a:t> </a:t>
            </a:r>
            <a:r>
              <a:rPr lang="en-US" dirty="0"/>
              <a:t>: Italy / application for </a:t>
            </a:r>
            <a:r>
              <a:rPr lang="en-US" dirty="0" smtClean="0"/>
              <a:t>2020 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11.40-12.40</a:t>
            </a:r>
            <a:r>
              <a:rPr lang="en-US" dirty="0" smtClean="0"/>
              <a:t> :</a:t>
            </a:r>
            <a:r>
              <a:rPr lang="en-US" dirty="0"/>
              <a:t> </a:t>
            </a:r>
            <a:r>
              <a:rPr lang="en-US" dirty="0" smtClean="0"/>
              <a:t>EHEA Communiqué Session 2- </a:t>
            </a:r>
            <a:r>
              <a:rPr lang="en-US" dirty="0" err="1" smtClean="0"/>
              <a:t>Finalising</a:t>
            </a:r>
            <a:r>
              <a:rPr lang="en-US" dirty="0" smtClean="0"/>
              <a:t> </a:t>
            </a:r>
            <a:r>
              <a:rPr lang="en-US" dirty="0"/>
              <a:t>the Communiqué</a:t>
            </a:r>
            <a:endParaRPr lang="fr-FR" dirty="0"/>
          </a:p>
          <a:p>
            <a:pPr marL="0" indent="0">
              <a:buNone/>
            </a:pPr>
            <a:r>
              <a:rPr lang="en-US" sz="1700" dirty="0" smtClean="0"/>
              <a:t>			Chair : </a:t>
            </a:r>
            <a:r>
              <a:rPr lang="en-US" sz="1700" b="1" dirty="0" smtClean="0"/>
              <a:t>FR Minister</a:t>
            </a:r>
            <a:endParaRPr lang="fr-FR" dirty="0"/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12.40-12.50</a:t>
            </a:r>
            <a:r>
              <a:rPr lang="en-US" dirty="0"/>
              <a:t> : Adoption of the EHEA Ministerial </a:t>
            </a:r>
            <a:r>
              <a:rPr lang="en-US" dirty="0" smtClean="0"/>
              <a:t>Communiqué</a:t>
            </a:r>
            <a:endParaRPr lang="fr-FR" dirty="0"/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12.50-13.00 </a:t>
            </a:r>
            <a:r>
              <a:rPr lang="en-US" dirty="0" smtClean="0"/>
              <a:t>: </a:t>
            </a:r>
            <a:r>
              <a:rPr lang="en-US" dirty="0"/>
              <a:t>Official closing of the EHEA Ministerial Conference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</a:t>
            </a:r>
            <a:r>
              <a:rPr lang="en-US" sz="1700" dirty="0" smtClean="0"/>
              <a:t>(</a:t>
            </a:r>
            <a:r>
              <a:rPr lang="en-US" sz="1700" b="1" dirty="0"/>
              <a:t>FR Minister +…</a:t>
            </a:r>
            <a:r>
              <a:rPr lang="en-US" sz="1700" dirty="0"/>
              <a:t>)</a:t>
            </a:r>
            <a:endParaRPr lang="fr-FR" sz="1700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B4BD3-2E49-EC47-9F1A-078FA64F264D}" type="datetime1">
              <a:rPr lang="fr-FR" smtClean="0"/>
              <a:pPr/>
              <a:t>18/09/2017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7149860" y="2636912"/>
            <a:ext cx="1368152" cy="1368152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fr-FR" dirty="0" smtClean="0">
              <a:solidFill>
                <a:prstClr val="black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7179553" y="2997822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err="1" smtClean="0">
                <a:solidFill>
                  <a:schemeClr val="bg1"/>
                </a:solidFill>
              </a:rPr>
              <a:t>Restricted</a:t>
            </a:r>
            <a:r>
              <a:rPr lang="fr-FR" b="1" dirty="0" smtClean="0">
                <a:solidFill>
                  <a:schemeClr val="bg1"/>
                </a:solidFill>
              </a:rPr>
              <a:t> to EHEA</a:t>
            </a:r>
            <a:endParaRPr lang="fr-F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852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sz="2400" i="1" dirty="0" err="1" smtClean="0">
                <a:solidFill>
                  <a:srgbClr val="E86E0A"/>
                </a:solidFill>
              </a:rPr>
              <a:t>Thank</a:t>
            </a:r>
            <a:r>
              <a:rPr lang="fr-FR" sz="2400" i="1" dirty="0" smtClean="0">
                <a:solidFill>
                  <a:srgbClr val="E86E0A"/>
                </a:solidFill>
              </a:rPr>
              <a:t> </a:t>
            </a:r>
            <a:r>
              <a:rPr lang="fr-FR" sz="2400" i="1" dirty="0" err="1" smtClean="0">
                <a:solidFill>
                  <a:srgbClr val="E86E0A"/>
                </a:solidFill>
              </a:rPr>
              <a:t>you</a:t>
            </a:r>
            <a:endParaRPr lang="fr-FR" i="1" dirty="0">
              <a:solidFill>
                <a:srgbClr val="E86E0A"/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B4BD3-2E49-EC47-9F1A-078FA64F264D}" type="datetime1">
              <a:rPr lang="fr-FR" smtClean="0"/>
              <a:pPr/>
              <a:t>18/09/2017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685B-2977-D546-9E3D-3CA676A47F0C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0652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ges de contenus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353</Words>
  <Application>Microsoft Office PowerPoint</Application>
  <PresentationFormat>Affichage à l'écran (4:3)</PresentationFormat>
  <Paragraphs>112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0" baseType="lpstr">
      <vt:lpstr>Thème Office</vt:lpstr>
      <vt:lpstr>pages de contenus</vt:lpstr>
      <vt:lpstr>Board meeting Saint-Petersburg</vt:lpstr>
      <vt:lpstr> Paris Conference 2018</vt:lpstr>
      <vt:lpstr>  Paris 2018- Welcome session</vt:lpstr>
      <vt:lpstr>Paris 2018 –Opening the MINISTERIAL Conference  &amp; Bologna Policy forum</vt:lpstr>
      <vt:lpstr>PaRis 2018 - Bologna Policy Forum </vt:lpstr>
      <vt:lpstr> PARIS2018-EHEA Ministerial Conference </vt:lpstr>
      <vt:lpstr> Paris2018-EHEA Ministerial Conference </vt:lpstr>
      <vt:lpstr>Présentation PowerPoint</vt:lpstr>
    </vt:vector>
  </TitlesOfParts>
  <Company>Ministere de l'Education Nationale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Administration centrale</dc:creator>
  <cp:lastModifiedBy>Françoise Profit</cp:lastModifiedBy>
  <cp:revision>25</cp:revision>
  <dcterms:created xsi:type="dcterms:W3CDTF">2017-09-14T08:31:43Z</dcterms:created>
  <dcterms:modified xsi:type="dcterms:W3CDTF">2017-09-18T07:52:19Z</dcterms:modified>
</cp:coreProperties>
</file>