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3004800" cy="9753600"/>
  <p:notesSz cx="6858000" cy="9144000"/>
  <p:defaultTextStyle>
    <a:lvl1pPr algn="ctr" defTabSz="584200">
      <a:defRPr sz="2400">
        <a:solidFill>
          <a:srgbClr val="414141"/>
        </a:solidFill>
        <a:latin typeface="Palatino"/>
        <a:ea typeface="Palatino"/>
        <a:cs typeface="Palatino"/>
        <a:sym typeface="Palatino"/>
      </a:defRPr>
    </a:lvl1pPr>
    <a:lvl2pPr indent="228600" algn="ctr" defTabSz="584200">
      <a:defRPr sz="2400">
        <a:solidFill>
          <a:srgbClr val="414141"/>
        </a:solidFill>
        <a:latin typeface="Palatino"/>
        <a:ea typeface="Palatino"/>
        <a:cs typeface="Palatino"/>
        <a:sym typeface="Palatino"/>
      </a:defRPr>
    </a:lvl2pPr>
    <a:lvl3pPr indent="457200" algn="ctr" defTabSz="584200">
      <a:defRPr sz="2400">
        <a:solidFill>
          <a:srgbClr val="414141"/>
        </a:solidFill>
        <a:latin typeface="Palatino"/>
        <a:ea typeface="Palatino"/>
        <a:cs typeface="Palatino"/>
        <a:sym typeface="Palatino"/>
      </a:defRPr>
    </a:lvl3pPr>
    <a:lvl4pPr indent="685800" algn="ctr" defTabSz="584200">
      <a:defRPr sz="2400">
        <a:solidFill>
          <a:srgbClr val="414141"/>
        </a:solidFill>
        <a:latin typeface="Palatino"/>
        <a:ea typeface="Palatino"/>
        <a:cs typeface="Palatino"/>
        <a:sym typeface="Palatino"/>
      </a:defRPr>
    </a:lvl4pPr>
    <a:lvl5pPr indent="914400" algn="ctr" defTabSz="584200">
      <a:defRPr sz="2400">
        <a:solidFill>
          <a:srgbClr val="414141"/>
        </a:solidFill>
        <a:latin typeface="Palatino"/>
        <a:ea typeface="Palatino"/>
        <a:cs typeface="Palatino"/>
        <a:sym typeface="Palatino"/>
      </a:defRPr>
    </a:lvl5pPr>
    <a:lvl6pPr indent="1143000" algn="ctr" defTabSz="584200">
      <a:defRPr sz="2400">
        <a:solidFill>
          <a:srgbClr val="414141"/>
        </a:solidFill>
        <a:latin typeface="Palatino"/>
        <a:ea typeface="Palatino"/>
        <a:cs typeface="Palatino"/>
        <a:sym typeface="Palatino"/>
      </a:defRPr>
    </a:lvl6pPr>
    <a:lvl7pPr indent="1371600" algn="ctr" defTabSz="584200">
      <a:defRPr sz="2400">
        <a:solidFill>
          <a:srgbClr val="414141"/>
        </a:solidFill>
        <a:latin typeface="Palatino"/>
        <a:ea typeface="Palatino"/>
        <a:cs typeface="Palatino"/>
        <a:sym typeface="Palatino"/>
      </a:defRPr>
    </a:lvl7pPr>
    <a:lvl8pPr indent="1600200" algn="ctr" defTabSz="584200">
      <a:defRPr sz="2400">
        <a:solidFill>
          <a:srgbClr val="414141"/>
        </a:solidFill>
        <a:latin typeface="Palatino"/>
        <a:ea typeface="Palatino"/>
        <a:cs typeface="Palatino"/>
        <a:sym typeface="Palatino"/>
      </a:defRPr>
    </a:lvl8pPr>
    <a:lvl9pPr indent="1828800" algn="ctr" defTabSz="584200">
      <a:defRPr sz="2400">
        <a:solidFill>
          <a:srgbClr val="414141"/>
        </a:solidFill>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B0564E"/>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6C7C4E"/>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rgbClr val="A8C3DF"/>
              </a:solidFill>
              <a:prstDash val="solid"/>
              <a:miter lim="400000"/>
            </a:ln>
          </a:left>
          <a:right>
            <a:ln w="12700" cap="flat">
              <a:solidFill>
                <a:srgbClr val="A8C3DF"/>
              </a:solidFill>
              <a:prstDash val="solid"/>
              <a:miter lim="400000"/>
            </a:ln>
          </a:right>
          <a:top>
            <a:ln w="12700" cap="flat">
              <a:solidFill>
                <a:srgbClr val="A8C3DF"/>
              </a:solidFill>
              <a:prstDash val="solid"/>
              <a:miter lim="400000"/>
            </a:ln>
          </a:top>
          <a:bottom>
            <a:ln w="12700" cap="flat">
              <a:solidFill>
                <a:srgbClr val="A8C3DF"/>
              </a:solidFill>
              <a:prstDash val="solid"/>
              <a:miter lim="400000"/>
            </a:ln>
          </a:bottom>
          <a:insideH>
            <a:ln w="12700" cap="flat">
              <a:solidFill>
                <a:srgbClr val="A8C3DF"/>
              </a:solidFill>
              <a:prstDash val="solid"/>
              <a:miter lim="400000"/>
            </a:ln>
          </a:insideH>
          <a:insideV>
            <a:ln w="12700" cap="flat">
              <a:solidFill>
                <a:srgbClr val="A8C3DF"/>
              </a:solidFill>
              <a:prstDash val="solid"/>
              <a:miter lim="400000"/>
            </a:ln>
          </a:insideV>
        </a:tcBdr>
        <a:fill>
          <a:noFill/>
        </a:fill>
      </a:tcStyle>
    </a:wholeTbl>
    <a:band2H>
      <a:tcTxStyle/>
      <a:tcStyle>
        <a:tcBdr/>
        <a:fill>
          <a:solidFill>
            <a:srgbClr val="A8C3DF">
              <a:alpha val="3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314975"/>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496392"/>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20" y="-11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723272580"/>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p:nvPr/>
        </p:nvSpPr>
        <p:spPr>
          <a:xfrm>
            <a:off x="508000" y="659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8" name="Shape 8"/>
          <p:cNvSpPr/>
          <p:nvPr/>
        </p:nvSpPr>
        <p:spPr>
          <a:xfrm>
            <a:off x="508000" y="408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9" name="Shape 9"/>
          <p:cNvSpPr/>
          <p:nvPr/>
        </p:nvSpPr>
        <p:spPr>
          <a:xfrm rot="16200000">
            <a:off x="7172923" y="53476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0" name="Shape 10"/>
          <p:cNvSpPr>
            <a:spLocks noGrp="1"/>
          </p:cNvSpPr>
          <p:nvPr>
            <p:ph type="title"/>
          </p:nvPr>
        </p:nvSpPr>
        <p:spPr>
          <a:xfrm>
            <a:off x="508000" y="414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1" name="Shape 11"/>
          <p:cNvSpPr>
            <a:spLocks noGrp="1"/>
          </p:cNvSpPr>
          <p:nvPr>
            <p:ph type="body"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3" name="Shape 13"/>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913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a:off x="508000" y="662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6" name="Shape 16"/>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7" name="Shape 17"/>
          <p:cNvSpPr>
            <a:spLocks noGrp="1"/>
          </p:cNvSpPr>
          <p:nvPr>
            <p:ph type="title"/>
          </p:nvPr>
        </p:nvSpPr>
        <p:spPr>
          <a:xfrm>
            <a:off x="508000" y="668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8" name="Shape 18"/>
          <p:cNvSpPr>
            <a:spLocks noGrp="1"/>
          </p:cNvSpPr>
          <p:nvPr>
            <p:ph type="body"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508000" y="3670300"/>
            <a:ext cx="11988800" cy="2413000"/>
          </a:xfrm>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22" name="Shape 22"/>
          <p:cNvSpPr/>
          <p:nvPr/>
        </p:nvSpPr>
        <p:spPr>
          <a:xfrm>
            <a:off x="508000" y="4876800"/>
            <a:ext cx="567637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3" name="Shape 23"/>
          <p:cNvSpPr/>
          <p:nvPr/>
        </p:nvSpPr>
        <p:spPr>
          <a:xfrm>
            <a:off x="508000" y="2768600"/>
            <a:ext cx="567631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508000" y="2806700"/>
            <a:ext cx="5676900" cy="2032000"/>
          </a:xfrm>
          <a:prstGeom prst="rect">
            <a:avLst/>
          </a:prstGeom>
        </p:spPr>
        <p:txBody>
          <a:bodyPr/>
          <a:lstStyle>
            <a:lvl1pPr algn="l">
              <a:defRPr sz="5600"/>
            </a:lvl1pPr>
          </a:lstStyle>
          <a:p>
            <a:pPr lvl="0">
              <a:defRPr sz="1800">
                <a:solidFill>
                  <a:srgbClr val="000000"/>
                </a:solidFill>
              </a:defRPr>
            </a:pPr>
            <a:r>
              <a:rPr sz="5600">
                <a:solidFill>
                  <a:srgbClr val="D93E2B"/>
                </a:solidFill>
              </a:rPr>
              <a:t>Title Text</a:t>
            </a:r>
          </a:p>
        </p:txBody>
      </p:sp>
      <p:sp>
        <p:nvSpPr>
          <p:cNvPr id="25" name="Shape 25"/>
          <p:cNvSpPr>
            <a:spLocks noGrp="1"/>
          </p:cNvSpPr>
          <p:nvPr>
            <p:ph type="body"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0" name="Shape 30"/>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3" name="Shape 33"/>
          <p:cNvSpPr>
            <a:spLocks noGrp="1"/>
          </p:cNvSpPr>
          <p:nvPr>
            <p:ph type="body"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lvl="0">
              <a:defRPr sz="1800">
                <a:solidFill>
                  <a:srgbClr val="000000"/>
                </a:solidFill>
              </a:defRPr>
            </a:pPr>
            <a:r>
              <a:rPr sz="3000">
                <a:solidFill>
                  <a:srgbClr val="414141"/>
                </a:solidFill>
              </a:rPr>
              <a:t>Body Level One</a:t>
            </a:r>
          </a:p>
          <a:p>
            <a:pPr lvl="1">
              <a:defRPr sz="1800">
                <a:solidFill>
                  <a:srgbClr val="000000"/>
                </a:solidFill>
              </a:defRPr>
            </a:pPr>
            <a:r>
              <a:rPr sz="3000">
                <a:solidFill>
                  <a:srgbClr val="414141"/>
                </a:solidFill>
              </a:rPr>
              <a:t>Body Level Two</a:t>
            </a:r>
          </a:p>
          <a:p>
            <a:pPr lvl="2">
              <a:defRPr sz="1800">
                <a:solidFill>
                  <a:srgbClr val="000000"/>
                </a:solidFill>
              </a:defRPr>
            </a:pPr>
            <a:r>
              <a:rPr sz="3000">
                <a:solidFill>
                  <a:srgbClr val="414141"/>
                </a:solidFill>
              </a:rPr>
              <a:t>Body Level Three</a:t>
            </a:r>
          </a:p>
          <a:p>
            <a:pPr lvl="3">
              <a:defRPr sz="1800">
                <a:solidFill>
                  <a:srgbClr val="000000"/>
                </a:solidFill>
              </a:defRPr>
            </a:pPr>
            <a:r>
              <a:rPr sz="3000">
                <a:solidFill>
                  <a:srgbClr val="414141"/>
                </a:solidFill>
              </a:rPr>
              <a:t>Body Level Four</a:t>
            </a:r>
          </a:p>
          <a:p>
            <a:pPr lvl="4">
              <a:defRPr sz="1800">
                <a:solidFill>
                  <a:srgbClr val="000000"/>
                </a:solidFill>
              </a:defRPr>
            </a:pPr>
            <a:r>
              <a:rPr sz="3000">
                <a:solidFill>
                  <a:srgbClr val="414141"/>
                </a:solidFill>
              </a:rPr>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5" name="Shape 35"/>
          <p:cNvSpPr>
            <a:spLocks noGrp="1"/>
          </p:cNvSpPr>
          <p:nvPr>
            <p:ph type="body" idx="1"/>
          </p:nvPr>
        </p:nvSpPr>
        <p:spPr>
          <a:xfrm>
            <a:off x="508000" y="1270000"/>
            <a:ext cx="11988800" cy="7213600"/>
          </a:xfrm>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7000">
                <a:solidFill>
                  <a:srgbClr val="D93E2B"/>
                </a:solidFill>
              </a:rP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584200">
        <a:lnSpc>
          <a:spcPct val="90000"/>
        </a:lnSpc>
        <a:spcBef>
          <a:spcPts val="1600"/>
        </a:spcBef>
        <a:defRPr sz="7000">
          <a:solidFill>
            <a:srgbClr val="D93E2B"/>
          </a:solidFill>
          <a:latin typeface="+mn-lt"/>
          <a:ea typeface="+mn-ea"/>
          <a:cs typeface="+mn-cs"/>
          <a:sym typeface="Bodoni SvtyTwo ITC TT-Book"/>
        </a:defRPr>
      </a:lvl1pPr>
      <a:lvl2pPr indent="228600" algn="ctr" defTabSz="584200">
        <a:lnSpc>
          <a:spcPct val="90000"/>
        </a:lnSpc>
        <a:spcBef>
          <a:spcPts val="1600"/>
        </a:spcBef>
        <a:defRPr sz="7000">
          <a:solidFill>
            <a:srgbClr val="D93E2B"/>
          </a:solidFill>
          <a:latin typeface="+mn-lt"/>
          <a:ea typeface="+mn-ea"/>
          <a:cs typeface="+mn-cs"/>
          <a:sym typeface="Bodoni SvtyTwo ITC TT-Book"/>
        </a:defRPr>
      </a:lvl2pPr>
      <a:lvl3pPr indent="457200" algn="ctr" defTabSz="584200">
        <a:lnSpc>
          <a:spcPct val="90000"/>
        </a:lnSpc>
        <a:spcBef>
          <a:spcPts val="1600"/>
        </a:spcBef>
        <a:defRPr sz="7000">
          <a:solidFill>
            <a:srgbClr val="D93E2B"/>
          </a:solidFill>
          <a:latin typeface="+mn-lt"/>
          <a:ea typeface="+mn-ea"/>
          <a:cs typeface="+mn-cs"/>
          <a:sym typeface="Bodoni SvtyTwo ITC TT-Book"/>
        </a:defRPr>
      </a:lvl3pPr>
      <a:lvl4pPr indent="685800" algn="ctr" defTabSz="584200">
        <a:lnSpc>
          <a:spcPct val="90000"/>
        </a:lnSpc>
        <a:spcBef>
          <a:spcPts val="1600"/>
        </a:spcBef>
        <a:defRPr sz="7000">
          <a:solidFill>
            <a:srgbClr val="D93E2B"/>
          </a:solidFill>
          <a:latin typeface="+mn-lt"/>
          <a:ea typeface="+mn-ea"/>
          <a:cs typeface="+mn-cs"/>
          <a:sym typeface="Bodoni SvtyTwo ITC TT-Book"/>
        </a:defRPr>
      </a:lvl4pPr>
      <a:lvl5pPr indent="914400" algn="ctr" defTabSz="584200">
        <a:lnSpc>
          <a:spcPct val="90000"/>
        </a:lnSpc>
        <a:spcBef>
          <a:spcPts val="1600"/>
        </a:spcBef>
        <a:defRPr sz="7000">
          <a:solidFill>
            <a:srgbClr val="D93E2B"/>
          </a:solidFill>
          <a:latin typeface="+mn-lt"/>
          <a:ea typeface="+mn-ea"/>
          <a:cs typeface="+mn-cs"/>
          <a:sym typeface="Bodoni SvtyTwo ITC TT-Book"/>
        </a:defRPr>
      </a:lvl5pPr>
      <a:lvl6pPr indent="1143000" algn="ctr" defTabSz="584200">
        <a:lnSpc>
          <a:spcPct val="90000"/>
        </a:lnSpc>
        <a:spcBef>
          <a:spcPts val="1600"/>
        </a:spcBef>
        <a:defRPr sz="7000">
          <a:solidFill>
            <a:srgbClr val="D93E2B"/>
          </a:solidFill>
          <a:latin typeface="+mn-lt"/>
          <a:ea typeface="+mn-ea"/>
          <a:cs typeface="+mn-cs"/>
          <a:sym typeface="Bodoni SvtyTwo ITC TT-Book"/>
        </a:defRPr>
      </a:lvl6pPr>
      <a:lvl7pPr indent="1371600" algn="ctr" defTabSz="584200">
        <a:lnSpc>
          <a:spcPct val="90000"/>
        </a:lnSpc>
        <a:spcBef>
          <a:spcPts val="1600"/>
        </a:spcBef>
        <a:defRPr sz="7000">
          <a:solidFill>
            <a:srgbClr val="D93E2B"/>
          </a:solidFill>
          <a:latin typeface="+mn-lt"/>
          <a:ea typeface="+mn-ea"/>
          <a:cs typeface="+mn-cs"/>
          <a:sym typeface="Bodoni SvtyTwo ITC TT-Book"/>
        </a:defRPr>
      </a:lvl7pPr>
      <a:lvl8pPr indent="1600200" algn="ctr" defTabSz="584200">
        <a:lnSpc>
          <a:spcPct val="90000"/>
        </a:lnSpc>
        <a:spcBef>
          <a:spcPts val="1600"/>
        </a:spcBef>
        <a:defRPr sz="7000">
          <a:solidFill>
            <a:srgbClr val="D93E2B"/>
          </a:solidFill>
          <a:latin typeface="+mn-lt"/>
          <a:ea typeface="+mn-ea"/>
          <a:cs typeface="+mn-cs"/>
          <a:sym typeface="Bodoni SvtyTwo ITC TT-Book"/>
        </a:defRPr>
      </a:lvl8pPr>
      <a:lvl9pPr indent="1828800" algn="ctr" defTabSz="584200">
        <a:lnSpc>
          <a:spcPct val="90000"/>
        </a:lnSpc>
        <a:spcBef>
          <a:spcPts val="1600"/>
        </a:spcBef>
        <a:defRPr sz="7000">
          <a:solidFill>
            <a:srgbClr val="D93E2B"/>
          </a:solidFill>
          <a:latin typeface="+mn-lt"/>
          <a:ea typeface="+mn-ea"/>
          <a:cs typeface="+mn-cs"/>
          <a:sym typeface="Bodoni SvtyTwo ITC TT-Book"/>
        </a:defRPr>
      </a:lvl9pPr>
    </p:titleStyle>
    <p:bodyStyle>
      <a:lvl1pPr marL="4699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9398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4097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8796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3495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8194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6pPr>
      <a:lvl7pPr marL="32893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7pPr>
      <a:lvl8pPr marL="37592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8pPr>
      <a:lvl9pPr marL="42291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5"/>
          <p:cNvGrpSpPr/>
          <p:nvPr/>
        </p:nvGrpSpPr>
        <p:grpSpPr>
          <a:xfrm>
            <a:off x="0" y="88899"/>
            <a:ext cx="13004800" cy="6276745"/>
            <a:chOff x="-126999" y="-88900"/>
            <a:chExt cx="13944150" cy="6365642"/>
          </a:xfrm>
        </p:grpSpPr>
        <p:pic>
          <p:nvPicPr>
            <p:cNvPr id="44" name="apple-jpg.jpg"/>
            <p:cNvPicPr/>
            <p:nvPr/>
          </p:nvPicPr>
          <p:blipFill>
            <a:blip r:embed="rId2">
              <a:extLst/>
            </a:blip>
            <a:srcRect t="16805" b="16805"/>
            <a:stretch>
              <a:fillRect/>
            </a:stretch>
          </p:blipFill>
          <p:spPr>
            <a:xfrm>
              <a:off x="0" y="0"/>
              <a:ext cx="13690151" cy="6035443"/>
            </a:xfrm>
            <a:prstGeom prst="rect">
              <a:avLst/>
            </a:prstGeom>
            <a:ln>
              <a:noFill/>
            </a:ln>
            <a:effectLst/>
          </p:spPr>
        </p:pic>
        <p:pic>
          <p:nvPicPr>
            <p:cNvPr id="43" name="Picture 42"/>
            <p:cNvPicPr/>
            <p:nvPr/>
          </p:nvPicPr>
          <p:blipFill>
            <a:blip r:embed="rId3">
              <a:extLst/>
            </a:blip>
            <a:stretch>
              <a:fillRect/>
            </a:stretch>
          </p:blipFill>
          <p:spPr>
            <a:xfrm>
              <a:off x="-127000" y="-88900"/>
              <a:ext cx="13944151" cy="6365643"/>
            </a:xfrm>
            <a:prstGeom prst="rect">
              <a:avLst/>
            </a:prstGeom>
            <a:effectLst/>
          </p:spPr>
        </p:pic>
      </p:grpSp>
      <p:sp>
        <p:nvSpPr>
          <p:cNvPr id="46" name="Shape 46"/>
          <p:cNvSpPr>
            <a:spLocks noGrp="1"/>
          </p:cNvSpPr>
          <p:nvPr>
            <p:ph type="title"/>
          </p:nvPr>
        </p:nvSpPr>
        <p:spPr>
          <a:prstGeom prst="rect">
            <a:avLst/>
          </a:prstGeom>
        </p:spPr>
        <p:txBody>
          <a:bodyPr/>
          <a:lstStyle>
            <a:lvl1pPr>
              <a:defRPr sz="3600" b="1">
                <a:solidFill>
                  <a:srgbClr val="005493"/>
                </a:solidFill>
                <a:latin typeface="Palatino"/>
                <a:ea typeface="Palatino"/>
                <a:cs typeface="Palatino"/>
                <a:sym typeface="Palatino"/>
              </a:defRPr>
            </a:lvl1pPr>
          </a:lstStyle>
          <a:p>
            <a:pPr lvl="0">
              <a:defRPr sz="1800" b="0">
                <a:solidFill>
                  <a:srgbClr val="000000"/>
                </a:solidFill>
              </a:defRPr>
            </a:pPr>
            <a:r>
              <a:rPr sz="3600" b="1">
                <a:solidFill>
                  <a:srgbClr val="005493"/>
                </a:solidFill>
              </a:rPr>
              <a:t>Employability in context of the Bologna Process</a:t>
            </a:r>
          </a:p>
        </p:txBody>
      </p:sp>
      <p:sp>
        <p:nvSpPr>
          <p:cNvPr id="47" name="Shape 47"/>
          <p:cNvSpPr>
            <a:spLocks noGrp="1"/>
          </p:cNvSpPr>
          <p:nvPr>
            <p:ph type="body" idx="1"/>
          </p:nvPr>
        </p:nvSpPr>
        <p:spPr>
          <a:prstGeom prst="rect">
            <a:avLst/>
          </a:prstGeom>
        </p:spPr>
        <p:txBody>
          <a:bodyPr/>
          <a:lstStyle/>
          <a:p>
            <a:pPr lvl="2" algn="r">
              <a:defRPr sz="1800">
                <a:solidFill>
                  <a:srgbClr val="000000"/>
                </a:solidFill>
              </a:defRPr>
            </a:pPr>
            <a:r>
              <a:rPr sz="2400">
                <a:solidFill>
                  <a:srgbClr val="005493"/>
                </a:solidFill>
              </a:rPr>
              <a:t>Gayane  Harutyunyan	Bologna  Secretariat</a:t>
            </a:r>
          </a:p>
          <a:p>
            <a:pPr lvl="2" algn="r">
              <a:defRPr sz="1800">
                <a:solidFill>
                  <a:srgbClr val="000000"/>
                </a:solidFill>
              </a:defRPr>
            </a:pPr>
            <a:r>
              <a:rPr sz="2400">
                <a:solidFill>
                  <a:srgbClr val="005493"/>
                </a:solidFill>
              </a:rPr>
              <a:t>	Yerevan,  15-16  May 2014</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508000" y="793750"/>
            <a:ext cx="11988800" cy="1219200"/>
          </a:xfrm>
          <a:prstGeom prst="rect">
            <a:avLst/>
          </a:prstGeom>
        </p:spPr>
        <p:txBody>
          <a:bodyPr/>
          <a:lstStyle>
            <a:lvl1pPr defTabSz="356362">
              <a:spcBef>
                <a:spcPts val="900"/>
              </a:spcBef>
              <a:defRPr sz="4270"/>
            </a:lvl1pPr>
          </a:lstStyle>
          <a:p>
            <a:pPr lvl="0">
              <a:defRPr sz="1800">
                <a:solidFill>
                  <a:srgbClr val="000000"/>
                </a:solidFill>
              </a:defRPr>
            </a:pPr>
            <a:r>
              <a:rPr sz="4270">
                <a:solidFill>
                  <a:srgbClr val="D93E2B"/>
                </a:solidFill>
              </a:rPr>
              <a:t>Background</a:t>
            </a:r>
          </a:p>
        </p:txBody>
      </p:sp>
      <p:sp>
        <p:nvSpPr>
          <p:cNvPr id="50" name="Shape 50"/>
          <p:cNvSpPr>
            <a:spLocks noGrp="1"/>
          </p:cNvSpPr>
          <p:nvPr>
            <p:ph type="body" idx="1"/>
          </p:nvPr>
        </p:nvSpPr>
        <p:spPr>
          <a:xfrm>
            <a:off x="508000" y="2165350"/>
            <a:ext cx="11988800" cy="7165843"/>
          </a:xfrm>
          <a:prstGeom prst="rect">
            <a:avLst/>
          </a:prstGeom>
        </p:spPr>
        <p:txBody>
          <a:bodyPr/>
          <a:lstStyle/>
          <a:p>
            <a:pPr marL="0" lvl="0" indent="0" defTabSz="391414">
              <a:spcBef>
                <a:spcPts val="1600"/>
              </a:spcBef>
              <a:buClrTx/>
              <a:buSzTx/>
              <a:buFontTx/>
              <a:buNone/>
              <a:defRPr sz="1800">
                <a:solidFill>
                  <a:srgbClr val="000000"/>
                </a:solidFill>
              </a:defRPr>
            </a:pPr>
            <a:r>
              <a:rPr sz="3283" b="1">
                <a:solidFill>
                  <a:srgbClr val="414141"/>
                </a:solidFill>
              </a:rPr>
              <a:t> Main  purposes of HE: </a:t>
            </a:r>
          </a:p>
          <a:p>
            <a:pPr marL="478631" lvl="0" indent="-478631" defTabSz="391414">
              <a:spcBef>
                <a:spcPts val="1600"/>
              </a:spcBef>
              <a:buClrTx/>
              <a:buSzPct val="75000"/>
              <a:buFontTx/>
              <a:buChar char="•"/>
              <a:defRPr sz="1800">
                <a:solidFill>
                  <a:srgbClr val="000000"/>
                </a:solidFill>
              </a:defRPr>
            </a:pPr>
            <a:r>
              <a:rPr sz="2948">
                <a:solidFill>
                  <a:srgbClr val="414141"/>
                </a:solidFill>
              </a:rPr>
              <a:t>Preparing for sustainable employment</a:t>
            </a:r>
          </a:p>
          <a:p>
            <a:pPr marL="478631" lvl="0" indent="-478631" defTabSz="391414">
              <a:spcBef>
                <a:spcPts val="1600"/>
              </a:spcBef>
              <a:buClrTx/>
              <a:buSzPct val="75000"/>
              <a:buFontTx/>
              <a:buChar char="•"/>
              <a:defRPr sz="1800">
                <a:solidFill>
                  <a:srgbClr val="000000"/>
                </a:solidFill>
              </a:defRPr>
            </a:pPr>
            <a:r>
              <a:rPr sz="2948">
                <a:solidFill>
                  <a:srgbClr val="414141"/>
                </a:solidFill>
              </a:rPr>
              <a:t>Preparing for life as active citizens in democratic societies</a:t>
            </a:r>
          </a:p>
          <a:p>
            <a:pPr marL="478631" lvl="0" indent="-478631" defTabSz="391414">
              <a:spcBef>
                <a:spcPts val="1600"/>
              </a:spcBef>
              <a:buClrTx/>
              <a:buSzPct val="75000"/>
              <a:buFontTx/>
              <a:buChar char="•"/>
              <a:defRPr sz="1800">
                <a:solidFill>
                  <a:srgbClr val="000000"/>
                </a:solidFill>
              </a:defRPr>
            </a:pPr>
            <a:r>
              <a:rPr sz="2948">
                <a:solidFill>
                  <a:srgbClr val="414141"/>
                </a:solidFill>
              </a:rPr>
              <a:t>Personal development</a:t>
            </a:r>
          </a:p>
          <a:p>
            <a:pPr marL="478631" lvl="0" indent="-478631" defTabSz="391414">
              <a:spcBef>
                <a:spcPts val="1600"/>
              </a:spcBef>
              <a:buClrTx/>
              <a:buSzPct val="75000"/>
              <a:buFontTx/>
              <a:buChar char="•"/>
              <a:defRPr sz="1800">
                <a:solidFill>
                  <a:srgbClr val="000000"/>
                </a:solidFill>
              </a:defRPr>
            </a:pPr>
            <a:r>
              <a:rPr sz="2948">
                <a:solidFill>
                  <a:srgbClr val="414141"/>
                </a:solidFill>
              </a:rPr>
              <a:t>The development and maintenance of a broad, advanced knowledge base.</a:t>
            </a:r>
          </a:p>
          <a:p>
            <a:pPr marL="0" lvl="0" indent="0" defTabSz="391414">
              <a:spcBef>
                <a:spcPts val="1600"/>
              </a:spcBef>
              <a:buClrTx/>
              <a:buSzTx/>
              <a:buFontTx/>
              <a:buNone/>
              <a:defRPr sz="1800">
                <a:solidFill>
                  <a:srgbClr val="000000"/>
                </a:solidFill>
              </a:defRPr>
            </a:pPr>
            <a:endParaRPr sz="2412">
              <a:solidFill>
                <a:srgbClr val="414141"/>
              </a:solidFill>
            </a:endParaRPr>
          </a:p>
          <a:p>
            <a:pPr marL="0" lvl="0" indent="0" defTabSz="391414">
              <a:spcBef>
                <a:spcPts val="1600"/>
              </a:spcBef>
              <a:buClrTx/>
              <a:buSzTx/>
              <a:buFontTx/>
              <a:buNone/>
              <a:defRPr sz="1800">
                <a:solidFill>
                  <a:srgbClr val="000000"/>
                </a:solidFill>
              </a:defRPr>
            </a:pPr>
            <a:r>
              <a:rPr sz="3283" b="1">
                <a:solidFill>
                  <a:srgbClr val="414141"/>
                </a:solidFill>
              </a:rPr>
              <a:t>Guiding  policy consideration:</a:t>
            </a:r>
          </a:p>
          <a:p>
            <a:pPr marL="0" lvl="0" indent="0" defTabSz="306324">
              <a:spcBef>
                <a:spcPts val="0"/>
              </a:spcBef>
              <a:buClrTx/>
              <a:buSzTx/>
              <a:buFontTx/>
              <a:buNone/>
              <a:defRPr sz="1800">
                <a:solidFill>
                  <a:srgbClr val="000000"/>
                </a:solidFill>
              </a:defRPr>
            </a:pPr>
            <a:endParaRPr sz="737">
              <a:solidFill>
                <a:srgbClr val="FFFFFF"/>
              </a:solidFill>
              <a:latin typeface="Helvetica"/>
              <a:ea typeface="Helvetica"/>
              <a:cs typeface="Helvetica"/>
              <a:sym typeface="Helvetica"/>
            </a:endParaRPr>
          </a:p>
          <a:p>
            <a:pPr marL="0" lvl="0" indent="0" defTabSz="306324">
              <a:spcBef>
                <a:spcPts val="0"/>
              </a:spcBef>
              <a:buClrTx/>
              <a:buSzTx/>
              <a:buFontTx/>
              <a:buNone/>
              <a:defRPr sz="1800">
                <a:solidFill>
                  <a:srgbClr val="000000"/>
                </a:solidFill>
              </a:defRPr>
            </a:pPr>
            <a:r>
              <a:rPr sz="737">
                <a:solidFill>
                  <a:srgbClr val="FFFFFF"/>
                </a:solidFill>
                <a:latin typeface="Helvetica"/>
                <a:ea typeface="Helvetica"/>
                <a:cs typeface="Helvetica"/>
                <a:sym typeface="Helvetica"/>
              </a:rPr>
              <a:t>i</a:t>
            </a:r>
          </a:p>
          <a:p>
            <a:pPr marL="314833" lvl="0" indent="-314833" defTabSz="391414">
              <a:spcBef>
                <a:spcPts val="1600"/>
              </a:spcBef>
              <a:buClrTx/>
              <a:buSzPct val="75000"/>
              <a:buFontTx/>
              <a:buChar char="•"/>
              <a:defRPr sz="1800">
                <a:solidFill>
                  <a:srgbClr val="000000"/>
                </a:solidFill>
              </a:defRPr>
            </a:pPr>
            <a:r>
              <a:rPr sz="2881">
                <a:solidFill>
                  <a:srgbClr val="150905"/>
                </a:solidFill>
              </a:rPr>
              <a:t>Increasing societal expectation that higher education enhance employability of graduates and provide students with skills relevant on the labor market.</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wd">
                                    <p:tmAbs val="0"/>
                                  </p:iterate>
                                  <p:childTnLst>
                                    <p:set>
                                      <p:cBhvr>
                                        <p:cTn id="6" fill="hold"/>
                                        <p:tgtEl>
                                          <p:spTgt spid="50"/>
                                        </p:tgtEl>
                                        <p:attrNameLst>
                                          <p:attrName>style.visibility</p:attrName>
                                        </p:attrNameLst>
                                      </p:cBhvr>
                                      <p:to>
                                        <p:strVal val="visible"/>
                                      </p:to>
                                    </p:set>
                                    <p:anim calcmode="lin" valueType="num">
                                      <p:cBhvr>
                                        <p:cTn id="7" dur="1000" fill="hold"/>
                                        <p:tgtEl>
                                          <p:spTgt spid="50"/>
                                        </p:tgtEl>
                                        <p:attrNameLst>
                                          <p:attrName>ppt_x</p:attrName>
                                        </p:attrNameLst>
                                      </p:cBhvr>
                                      <p:tavLst>
                                        <p:tav tm="0">
                                          <p:val>
                                            <p:strVal val="0-#ppt_w/2"/>
                                          </p:val>
                                        </p:tav>
                                        <p:tav tm="100000">
                                          <p:val>
                                            <p:strVal val="#ppt_x"/>
                                          </p:val>
                                        </p:tav>
                                      </p:tavLst>
                                    </p:anim>
                                    <p:anim calcmode="lin" valueType="num">
                                      <p:cBhvr>
                                        <p:cTn id="8"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Communiqués</a:t>
            </a:r>
          </a:p>
        </p:txBody>
      </p:sp>
      <p:sp>
        <p:nvSpPr>
          <p:cNvPr id="53" name="Shape 53"/>
          <p:cNvSpPr>
            <a:spLocks noGrp="1"/>
          </p:cNvSpPr>
          <p:nvPr>
            <p:ph type="body" idx="1"/>
          </p:nvPr>
        </p:nvSpPr>
        <p:spPr>
          <a:prstGeom prst="rect">
            <a:avLst/>
          </a:prstGeom>
        </p:spPr>
        <p:txBody>
          <a:bodyPr/>
          <a:lstStyle/>
          <a:p>
            <a:pPr marL="301519" lvl="0" indent="-301519" defTabSz="385572">
              <a:spcBef>
                <a:spcPts val="1500"/>
              </a:spcBef>
              <a:defRPr sz="1800">
                <a:solidFill>
                  <a:srgbClr val="000000"/>
                </a:solidFill>
              </a:defRPr>
            </a:pPr>
            <a:r>
              <a:rPr sz="2310" b="1">
                <a:solidFill>
                  <a:srgbClr val="414141"/>
                </a:solidFill>
              </a:rPr>
              <a:t>1998 Sorbonne and 1999 Bologna Declarations</a:t>
            </a:r>
            <a:r>
              <a:rPr sz="2310">
                <a:solidFill>
                  <a:srgbClr val="414141"/>
                </a:solidFill>
              </a:rPr>
              <a:t> emphasised the creation of European area of higher education  as a key way to promote citizens' mobility and</a:t>
            </a:r>
            <a:r>
              <a:rPr sz="2310" i="1">
                <a:solidFill>
                  <a:srgbClr val="414141"/>
                </a:solidFill>
              </a:rPr>
              <a:t> employability</a:t>
            </a:r>
            <a:r>
              <a:rPr sz="2310">
                <a:solidFill>
                  <a:srgbClr val="414141"/>
                </a:solidFill>
              </a:rPr>
              <a:t>  by giving its citizens the necessary competences to face the challenges of the knowledge based economy. </a:t>
            </a:r>
          </a:p>
          <a:p>
            <a:pPr marL="310134" lvl="0" indent="-310134" defTabSz="385572">
              <a:spcBef>
                <a:spcPts val="1500"/>
              </a:spcBef>
              <a:defRPr sz="1800">
                <a:solidFill>
                  <a:srgbClr val="000000"/>
                </a:solidFill>
              </a:defRPr>
            </a:pPr>
            <a:r>
              <a:rPr sz="2310">
                <a:solidFill>
                  <a:srgbClr val="414141"/>
                </a:solidFill>
              </a:rPr>
              <a:t> In </a:t>
            </a:r>
            <a:r>
              <a:rPr sz="2310" b="1">
                <a:solidFill>
                  <a:srgbClr val="414141"/>
                </a:solidFill>
              </a:rPr>
              <a:t>2001 Prague Communiqué </a:t>
            </a:r>
            <a:r>
              <a:rPr sz="2310">
                <a:solidFill>
                  <a:srgbClr val="414141"/>
                </a:solidFill>
              </a:rPr>
              <a:t> was stressed the importance of LLL and  formally acknowledged that  citizens  must be in a position to effectively use their qualifications, competencies and skills across Europe. </a:t>
            </a:r>
          </a:p>
          <a:p>
            <a:pPr marL="310134" lvl="0" indent="-310134" defTabSz="385572">
              <a:spcBef>
                <a:spcPts val="1500"/>
              </a:spcBef>
              <a:defRPr sz="1800">
                <a:solidFill>
                  <a:srgbClr val="000000"/>
                </a:solidFill>
              </a:defRPr>
            </a:pPr>
            <a:r>
              <a:rPr sz="2310">
                <a:solidFill>
                  <a:srgbClr val="414141"/>
                </a:solidFill>
              </a:rPr>
              <a:t> In </a:t>
            </a:r>
            <a:r>
              <a:rPr sz="2310" b="1">
                <a:solidFill>
                  <a:srgbClr val="414141"/>
                </a:solidFill>
              </a:rPr>
              <a:t>2003 Berlin Communiqué </a:t>
            </a:r>
            <a:r>
              <a:rPr sz="2310">
                <a:solidFill>
                  <a:srgbClr val="414141"/>
                </a:solidFill>
              </a:rPr>
              <a:t> little more was added to the</a:t>
            </a:r>
            <a:r>
              <a:rPr sz="2310" i="1">
                <a:solidFill>
                  <a:srgbClr val="414141"/>
                </a:solidFill>
              </a:rPr>
              <a:t> employability  </a:t>
            </a:r>
            <a:r>
              <a:rPr sz="2310">
                <a:solidFill>
                  <a:srgbClr val="414141"/>
                </a:solidFill>
              </a:rPr>
              <a:t>issues: the need  to improve understanding and acceptance of the new qualifications and importance to accommodate diversity of  individual , academic and labour market needs;  importance  to  study abroad and DS  as an instrument fostering employability. </a:t>
            </a:r>
          </a:p>
          <a:p>
            <a:pPr marL="310134" lvl="0" indent="-310134" defTabSz="385572">
              <a:spcBef>
                <a:spcPts val="1500"/>
              </a:spcBef>
              <a:defRPr sz="1800">
                <a:solidFill>
                  <a:srgbClr val="000000"/>
                </a:solidFill>
              </a:defRPr>
            </a:pPr>
            <a:r>
              <a:rPr sz="2310" b="1">
                <a:solidFill>
                  <a:srgbClr val="414141"/>
                </a:solidFill>
              </a:rPr>
              <a:t>2005 Bergen Communiqué </a:t>
            </a:r>
            <a:r>
              <a:rPr sz="2310" b="1">
                <a:solidFill>
                  <a:srgbClr val="414141">
                    <a:alpha val="76000"/>
                  </a:srgbClr>
                </a:solidFill>
              </a:rPr>
              <a:t>   </a:t>
            </a:r>
            <a:r>
              <a:rPr sz="2310" b="1">
                <a:solidFill>
                  <a:srgbClr val="060908">
                    <a:alpha val="66000"/>
                  </a:srgbClr>
                </a:solidFill>
              </a:rPr>
              <a:t>Flexible learning paths in  HE,  </a:t>
            </a:r>
            <a:r>
              <a:rPr sz="2310">
                <a:solidFill>
                  <a:srgbClr val="060908">
                    <a:alpha val="66000"/>
                  </a:srgbClr>
                </a:solidFill>
              </a:rPr>
              <a:t>interdisciplinary training and the development of transferable skills,  to meet the needs of the wider employment market; established   cooperation   employers. </a:t>
            </a: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body" idx="1"/>
          </p:nvPr>
        </p:nvSpPr>
        <p:spPr>
          <a:xfrm>
            <a:off x="330238" y="1131741"/>
            <a:ext cx="11631350" cy="7357106"/>
          </a:xfrm>
          <a:prstGeom prst="rect">
            <a:avLst/>
          </a:prstGeom>
        </p:spPr>
        <p:txBody>
          <a:bodyPr/>
          <a:lstStyle/>
          <a:p>
            <a:pPr marL="434004" marR="62134" lvl="0" indent="-434004" defTabSz="434340">
              <a:spcBef>
                <a:spcPts val="0"/>
              </a:spcBef>
              <a:defRPr sz="1800">
                <a:solidFill>
                  <a:srgbClr val="000000"/>
                </a:solidFill>
              </a:defRPr>
            </a:pPr>
            <a:r>
              <a:rPr sz="3325"/>
              <a:t> </a:t>
            </a:r>
            <a:r>
              <a:rPr sz="3325" b="1"/>
              <a:t>2007 London Communiqué</a:t>
            </a:r>
            <a:r>
              <a:rPr sz="3325"/>
              <a:t>,….</a:t>
            </a:r>
            <a:r>
              <a:rPr sz="3420">
                <a:solidFill>
                  <a:srgbClr val="0B0602">
                    <a:alpha val="69000"/>
                  </a:srgbClr>
                </a:solidFill>
              </a:rPr>
              <a:t>improve</a:t>
            </a:r>
            <a:r>
              <a:rPr sz="3325">
                <a:solidFill>
                  <a:srgbClr val="0B0602">
                    <a:alpha val="69000"/>
                  </a:srgbClr>
                </a:solidFill>
              </a:rPr>
              <a:t> employability in relation to each of </a:t>
            </a:r>
          </a:p>
          <a:p>
            <a:pPr marL="0" lvl="0" indent="0" defTabSz="434340">
              <a:spcBef>
                <a:spcPts val="0"/>
              </a:spcBef>
              <a:buClrTx/>
              <a:buSzTx/>
              <a:buFontTx/>
              <a:buNone/>
              <a:defRPr sz="1800">
                <a:solidFill>
                  <a:srgbClr val="000000"/>
                </a:solidFill>
              </a:defRPr>
            </a:pPr>
            <a:r>
              <a:rPr sz="3325">
                <a:solidFill>
                  <a:srgbClr val="0B0602">
                    <a:alpha val="69000"/>
                  </a:srgbClr>
                </a:solidFill>
                <a:latin typeface="Tahoma"/>
                <a:ea typeface="Tahoma"/>
                <a:cs typeface="Tahoma"/>
                <a:sym typeface="Tahoma"/>
              </a:rPr>
              <a:t>   </a:t>
            </a:r>
            <a:r>
              <a:rPr sz="3325">
                <a:solidFill>
                  <a:srgbClr val="0B0602">
                    <a:alpha val="69000"/>
                  </a:srgbClr>
                </a:solidFill>
              </a:rPr>
              <a:t>these cycles as well as in the context of lifelong learning.</a:t>
            </a:r>
            <a:endParaRPr sz="1235">
              <a:latin typeface="Tahoma"/>
              <a:ea typeface="Tahoma"/>
              <a:cs typeface="Tahoma"/>
              <a:sym typeface="Tahoma"/>
            </a:endParaRPr>
          </a:p>
          <a:p>
            <a:pPr marL="434004" lvl="0" indent="-434004" defTabSz="554990">
              <a:spcBef>
                <a:spcPts val="2200"/>
              </a:spcBef>
              <a:defRPr sz="1800">
                <a:solidFill>
                  <a:srgbClr val="000000"/>
                </a:solidFill>
              </a:defRPr>
            </a:pPr>
            <a:r>
              <a:rPr sz="3325" b="1">
                <a:solidFill>
                  <a:srgbClr val="414141"/>
                </a:solidFill>
              </a:rPr>
              <a:t>2009 Leuven Communiqué </a:t>
            </a:r>
            <a:r>
              <a:rPr sz="3325">
                <a:solidFill>
                  <a:srgbClr val="414141"/>
                </a:solidFill>
              </a:rPr>
              <a:t> HE should equip students with the advanced knowledge, skills and competences. </a:t>
            </a:r>
            <a:r>
              <a:rPr sz="3325" i="1">
                <a:solidFill>
                  <a:srgbClr val="414141"/>
                </a:solidFill>
              </a:rPr>
              <a:t>Employability</a:t>
            </a:r>
            <a:r>
              <a:rPr sz="3325">
                <a:solidFill>
                  <a:srgbClr val="414141"/>
                </a:solidFill>
              </a:rPr>
              <a:t> empowers the individual to fully seize the opportunities in changing labour markets.”</a:t>
            </a:r>
          </a:p>
          <a:p>
            <a:pPr marL="434004" lvl="0" indent="-434004" defTabSz="554990">
              <a:spcBef>
                <a:spcPts val="2200"/>
              </a:spcBef>
              <a:defRPr sz="1800">
                <a:solidFill>
                  <a:srgbClr val="000000"/>
                </a:solidFill>
              </a:defRPr>
            </a:pPr>
            <a:r>
              <a:rPr sz="3325">
                <a:solidFill>
                  <a:srgbClr val="414141"/>
                </a:solidFill>
              </a:rPr>
              <a:t> </a:t>
            </a:r>
            <a:r>
              <a:rPr sz="3325" b="1">
                <a:solidFill>
                  <a:srgbClr val="414141"/>
                </a:solidFill>
              </a:rPr>
              <a:t>2012 Bucharest Communiqué</a:t>
            </a:r>
            <a:r>
              <a:rPr sz="3325">
                <a:solidFill>
                  <a:srgbClr val="414141"/>
                </a:solidFill>
              </a:rPr>
              <a:t>: …</a:t>
            </a:r>
            <a:r>
              <a:rPr sz="3420">
                <a:solidFill>
                  <a:srgbClr val="414141"/>
                </a:solidFill>
              </a:rPr>
              <a:t>Work to enhance employability, lifelong learning, problem-solving and entrepreneurial skills through improved cooperation with employers, especially in the development of educational </a:t>
            </a:r>
            <a:r>
              <a:rPr sz="3420"/>
              <a:t>programmes.</a:t>
            </a: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xfrm>
            <a:off x="508000" y="793750"/>
            <a:ext cx="11988800" cy="1219200"/>
          </a:xfrm>
          <a:prstGeom prst="rect">
            <a:avLst/>
          </a:prstGeom>
        </p:spPr>
        <p:txBody>
          <a:bodyPr>
            <a:normAutofit fontScale="90000"/>
          </a:bodyPr>
          <a:lstStyle>
            <a:lvl1pPr defTabSz="467359">
              <a:spcBef>
                <a:spcPts val="1200"/>
              </a:spcBef>
              <a:defRPr sz="5600"/>
            </a:lvl1pPr>
          </a:lstStyle>
          <a:p>
            <a:pPr lvl="0">
              <a:defRPr sz="1800">
                <a:solidFill>
                  <a:srgbClr val="000000"/>
                </a:solidFill>
              </a:defRPr>
            </a:pPr>
            <a:r>
              <a:rPr sz="5600">
                <a:solidFill>
                  <a:srgbClr val="D93E2B"/>
                </a:solidFill>
              </a:rPr>
              <a:t>The future of employability: looking forward</a:t>
            </a:r>
          </a:p>
        </p:txBody>
      </p:sp>
      <p:sp>
        <p:nvSpPr>
          <p:cNvPr id="58" name="Shape 58"/>
          <p:cNvSpPr/>
          <p:nvPr/>
        </p:nvSpPr>
        <p:spPr>
          <a:xfrm>
            <a:off x="520960" y="-920712"/>
            <a:ext cx="12350365" cy="11239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69900" lvl="0" indent="-469900" algn="l">
              <a:spcBef>
                <a:spcPts val="2400"/>
              </a:spcBef>
              <a:buClr>
                <a:srgbClr val="929292"/>
              </a:buClr>
              <a:buSzPct val="60000"/>
              <a:buFont typeface="Zapf Dingbats"/>
              <a:buChar char="❖"/>
              <a:defRPr sz="1800">
                <a:solidFill>
                  <a:srgbClr val="000000"/>
                </a:solidFill>
              </a:defRPr>
            </a:pPr>
            <a:endParaRPr sz="3600">
              <a:solidFill>
                <a:srgbClr val="414141"/>
              </a:solidFill>
            </a:endParaRPr>
          </a:p>
          <a:p>
            <a:pPr marL="469900" lvl="0" indent="-469900" algn="l">
              <a:spcBef>
                <a:spcPts val="2400"/>
              </a:spcBef>
              <a:buClr>
                <a:srgbClr val="929292"/>
              </a:buClr>
              <a:buSzPct val="60000"/>
              <a:buFont typeface="Zapf Dingbats"/>
              <a:buChar char="❖"/>
              <a:defRPr sz="1800">
                <a:solidFill>
                  <a:srgbClr val="000000"/>
                </a:solidFill>
              </a:defRPr>
            </a:pPr>
            <a:endParaRPr sz="3600">
              <a:solidFill>
                <a:srgbClr val="414141"/>
              </a:solidFill>
            </a:endParaRPr>
          </a:p>
          <a:p>
            <a:pPr marL="469900" lvl="0" indent="-469900" algn="l">
              <a:spcBef>
                <a:spcPts val="2400"/>
              </a:spcBef>
              <a:buClr>
                <a:srgbClr val="929292"/>
              </a:buClr>
              <a:buSzPct val="60000"/>
              <a:buFont typeface="Zapf Dingbats"/>
              <a:buChar char="❖"/>
              <a:defRPr sz="1800">
                <a:solidFill>
                  <a:srgbClr val="000000"/>
                </a:solidFill>
              </a:defRPr>
            </a:pPr>
            <a:endParaRPr sz="3600">
              <a:solidFill>
                <a:srgbClr val="414141"/>
              </a:solidFill>
            </a:endParaRPr>
          </a:p>
          <a:p>
            <a:pPr marL="469900" lvl="0" indent="-469900" algn="l">
              <a:spcBef>
                <a:spcPts val="2400"/>
              </a:spcBef>
              <a:buClr>
                <a:srgbClr val="929292"/>
              </a:buClr>
              <a:buSzPct val="60000"/>
              <a:buFont typeface="Zapf Dingbats"/>
              <a:buChar char="❖"/>
              <a:defRPr sz="1800">
                <a:solidFill>
                  <a:srgbClr val="000000"/>
                </a:solidFill>
              </a:defRPr>
            </a:pPr>
            <a:endParaRPr sz="3600">
              <a:solidFill>
                <a:srgbClr val="414141"/>
              </a:solidFill>
            </a:endParaRPr>
          </a:p>
          <a:p>
            <a:pPr marL="456847" lvl="0" indent="-456847" algn="l">
              <a:spcBef>
                <a:spcPts val="2400"/>
              </a:spcBef>
              <a:buClr>
                <a:srgbClr val="929292"/>
              </a:buClr>
              <a:buSzPct val="60000"/>
              <a:buFont typeface="Zapf Dingbats"/>
              <a:buChar char="❖"/>
              <a:defRPr sz="1800">
                <a:solidFill>
                  <a:srgbClr val="000000"/>
                </a:solidFill>
              </a:defRPr>
            </a:pPr>
            <a:r>
              <a:rPr sz="3500">
                <a:solidFill>
                  <a:srgbClr val="414141"/>
                </a:solidFill>
              </a:rPr>
              <a:t>Decent higher education should produce employable graduates, regardless of subject of study or academic discipline. </a:t>
            </a:r>
          </a:p>
          <a:p>
            <a:pPr marL="456847" lvl="0" indent="-456847" algn="l">
              <a:spcBef>
                <a:spcPts val="2400"/>
              </a:spcBef>
              <a:buClr>
                <a:srgbClr val="929292"/>
              </a:buClr>
              <a:buSzPct val="60000"/>
              <a:buFont typeface="Zapf Dingbats"/>
              <a:buChar char="❖"/>
              <a:defRPr sz="1800">
                <a:solidFill>
                  <a:srgbClr val="000000"/>
                </a:solidFill>
              </a:defRPr>
            </a:pPr>
            <a:r>
              <a:rPr sz="3500">
                <a:solidFill>
                  <a:srgbClr val="414141"/>
                </a:solidFill>
              </a:rPr>
              <a:t> In increasingly  complex societies advanced competences and skills will be a prerequisite  for most kinds of employment. </a:t>
            </a:r>
          </a:p>
          <a:p>
            <a:pPr marL="456847" lvl="0" indent="-456847" algn="l">
              <a:spcBef>
                <a:spcPts val="2400"/>
              </a:spcBef>
              <a:buClr>
                <a:srgbClr val="929292"/>
              </a:buClr>
              <a:buSzPct val="60000"/>
              <a:buFont typeface="Zapf Dingbats"/>
              <a:buChar char="❖"/>
              <a:defRPr sz="1800">
                <a:solidFill>
                  <a:srgbClr val="000000"/>
                </a:solidFill>
              </a:defRPr>
            </a:pPr>
            <a:r>
              <a:rPr sz="3500">
                <a:solidFill>
                  <a:srgbClr val="414141"/>
                </a:solidFill>
              </a:rPr>
              <a:t>EHEA  structures  will serve as a basis    for meaningful employment with implications for quality of education,  the framework and structures of qualifications, recognition and transparency. </a:t>
            </a:r>
          </a:p>
        </p:txBody>
      </p:sp>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normAutofit fontScale="90000"/>
          </a:bodyPr>
          <a:lstStyle>
            <a:lvl1pPr defTabSz="543305">
              <a:spcBef>
                <a:spcPts val="1400"/>
              </a:spcBef>
              <a:defRPr sz="6510"/>
            </a:lvl1pPr>
          </a:lstStyle>
          <a:p>
            <a:pPr lvl="0">
              <a:defRPr sz="1800">
                <a:solidFill>
                  <a:srgbClr val="000000"/>
                </a:solidFill>
              </a:defRPr>
            </a:pPr>
            <a:r>
              <a:rPr sz="6510">
                <a:solidFill>
                  <a:srgbClr val="D93E2B"/>
                </a:solidFill>
              </a:rPr>
              <a:t>Employbility as a shared responsibility</a:t>
            </a:r>
          </a:p>
        </p:txBody>
      </p:sp>
      <p:sp>
        <p:nvSpPr>
          <p:cNvPr id="61" name="Shape 61"/>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HEIs should continue to develop cooperation  with employers  </a:t>
            </a:r>
          </a:p>
          <a:p>
            <a:pPr lvl="0">
              <a:defRPr sz="1800">
                <a:solidFill>
                  <a:srgbClr val="000000"/>
                </a:solidFill>
              </a:defRPr>
            </a:pPr>
            <a:r>
              <a:rPr sz="3600">
                <a:solidFill>
                  <a:srgbClr val="414141"/>
                </a:solidFill>
              </a:rPr>
              <a:t>Students should be  part  in this cooperation(ownership ) in order to ensure that their perspective is included.</a:t>
            </a:r>
          </a:p>
          <a:p>
            <a:pPr lvl="0">
              <a:defRPr sz="1800">
                <a:solidFill>
                  <a:srgbClr val="000000"/>
                </a:solidFill>
              </a:defRPr>
            </a:pPr>
            <a:r>
              <a:rPr sz="3600">
                <a:solidFill>
                  <a:srgbClr val="414141"/>
                </a:solidFill>
              </a:rPr>
              <a:t>Create dialogue between students and employers (confidence).</a:t>
            </a: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body" idx="1"/>
          </p:nvPr>
        </p:nvSpPr>
        <p:spPr>
          <a:prstGeom prst="rect">
            <a:avLst/>
          </a:prstGeom>
        </p:spPr>
        <p:txBody>
          <a:bodyPr/>
          <a:lstStyle/>
          <a:p>
            <a:pPr marL="320039" marR="320039" lvl="0" indent="-160019" algn="just" defTabSz="320039">
              <a:spcBef>
                <a:spcPts val="700"/>
              </a:spcBef>
              <a:buClrTx/>
              <a:buSzTx/>
              <a:buFontTx/>
              <a:buNone/>
              <a:defRPr sz="1800">
                <a:solidFill>
                  <a:srgbClr val="000000"/>
                </a:solidFill>
              </a:defRPr>
            </a:pPr>
            <a:r>
              <a:rPr sz="2660" b="1"/>
              <a:t>Public authorities and higher education institutions should develop and implement qualifications frameworks and study programs that:</a:t>
            </a:r>
          </a:p>
          <a:p>
            <a:pPr marL="320039" marR="320039" lvl="0" indent="-160019" algn="just" defTabSz="320039">
              <a:spcBef>
                <a:spcPts val="700"/>
              </a:spcBef>
              <a:buClrTx/>
              <a:buSzTx/>
              <a:buFontTx/>
              <a:buNone/>
              <a:defRPr sz="1800">
                <a:solidFill>
                  <a:srgbClr val="000000"/>
                </a:solidFill>
              </a:defRPr>
            </a:pPr>
            <a:endParaRPr sz="2520" b="1"/>
          </a:p>
          <a:p>
            <a:pPr marL="488950" marR="320039" lvl="0" indent="-328929" algn="just" defTabSz="320039">
              <a:spcBef>
                <a:spcPts val="700"/>
              </a:spcBef>
              <a:defRPr sz="1800">
                <a:solidFill>
                  <a:srgbClr val="000000"/>
                </a:solidFill>
              </a:defRPr>
            </a:pPr>
            <a:r>
              <a:rPr sz="2520"/>
              <a:t>  </a:t>
            </a:r>
            <a:r>
              <a:rPr sz="2590"/>
              <a:t>provide students with knowledge and understanding of the theories and methods of their chosen academic discipline and enable them to apply their knowledge on the job in order to assess and solve problems as well as to develop new knowledge, skills and competences.</a:t>
            </a:r>
          </a:p>
          <a:p>
            <a:pPr marL="498086" marR="320039" lvl="0" indent="-338066" algn="just" defTabSz="320039">
              <a:spcBef>
                <a:spcPts val="700"/>
              </a:spcBef>
              <a:defRPr sz="1800">
                <a:solidFill>
                  <a:srgbClr val="000000"/>
                </a:solidFill>
              </a:defRPr>
            </a:pPr>
            <a:r>
              <a:rPr sz="2590"/>
              <a:t>  enables students  to  acquire relevant soft skills and to identify their own training needs.  </a:t>
            </a:r>
          </a:p>
          <a:p>
            <a:pPr marL="498086" marR="320039" lvl="0" indent="-338066" algn="just" defTabSz="320039">
              <a:spcBef>
                <a:spcPts val="700"/>
              </a:spcBef>
              <a:defRPr sz="1800">
                <a:solidFill>
                  <a:srgbClr val="000000"/>
                </a:solidFill>
              </a:defRPr>
            </a:pPr>
            <a:r>
              <a:rPr sz="2590"/>
              <a:t>  support students by career guidance as well as reliable information on career prospects</a:t>
            </a:r>
          </a:p>
          <a:p>
            <a:pPr marL="498086" marR="320039" lvl="0" indent="-338066" algn="just" defTabSz="320039">
              <a:spcBef>
                <a:spcPts val="700"/>
              </a:spcBef>
              <a:defRPr sz="1800">
                <a:solidFill>
                  <a:srgbClr val="000000"/>
                </a:solidFill>
              </a:defRPr>
            </a:pPr>
            <a:r>
              <a:rPr sz="2590"/>
              <a:t>  enhance an outcomes orientation and turn students into critical lifelong-learners.  </a:t>
            </a:r>
          </a:p>
          <a:p>
            <a:pPr marL="498086" marR="320039" lvl="0" indent="-338066" algn="just" defTabSz="320039">
              <a:spcBef>
                <a:spcPts val="700"/>
              </a:spcBef>
              <a:defRPr sz="1800">
                <a:solidFill>
                  <a:srgbClr val="000000"/>
                </a:solidFill>
              </a:defRPr>
            </a:pPr>
            <a:r>
              <a:rPr sz="2590"/>
              <a:t>	 describe students’ competences in transparent ways, e.g. by using </a:t>
            </a:r>
            <a:r>
              <a:rPr sz="2520"/>
              <a:t>transparency tools like the Diploma Supplement and the ECTS.</a:t>
            </a:r>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Employability….</a:t>
            </a:r>
          </a:p>
        </p:txBody>
      </p:sp>
      <p:sp>
        <p:nvSpPr>
          <p:cNvPr id="66" name="Shape 66"/>
          <p:cNvSpPr>
            <a:spLocks noGrp="1"/>
          </p:cNvSpPr>
          <p:nvPr>
            <p:ph type="body" idx="1"/>
          </p:nvPr>
        </p:nvSpPr>
        <p:spPr>
          <a:prstGeom prst="rect">
            <a:avLst/>
          </a:prstGeom>
        </p:spPr>
        <p:txBody>
          <a:bodyPr/>
          <a:lstStyle/>
          <a:p>
            <a:pPr marL="137837" marR="301752" lvl="0" indent="-137837" defTabSz="301752">
              <a:spcBef>
                <a:spcPts val="0"/>
              </a:spcBef>
              <a:defRPr sz="1800">
                <a:solidFill>
                  <a:srgbClr val="000000"/>
                </a:solidFill>
              </a:defRPr>
            </a:pPr>
            <a:r>
              <a:rPr sz="2310"/>
              <a:t>should be embedded in the study programmes at all cycles</a:t>
            </a:r>
          </a:p>
          <a:p>
            <a:pPr marL="620268" lvl="1" indent="-310134" defTabSz="385572">
              <a:spcBef>
                <a:spcPts val="1500"/>
              </a:spcBef>
              <a:buClrTx/>
              <a:buSzPct val="75000"/>
              <a:buFontTx/>
              <a:buChar char="•"/>
              <a:defRPr sz="1800">
                <a:solidFill>
                  <a:srgbClr val="000000"/>
                </a:solidFill>
              </a:defRPr>
            </a:pPr>
            <a:r>
              <a:rPr sz="1980" i="1">
                <a:solidFill>
                  <a:srgbClr val="414141"/>
                </a:solidFill>
              </a:rPr>
              <a:t>ensure practical components (practice related teaching and learning, mandatory internships, practice oriented papers)</a:t>
            </a:r>
          </a:p>
          <a:p>
            <a:pPr marL="620268" lvl="1" indent="-310134" defTabSz="385572">
              <a:spcBef>
                <a:spcPts val="1500"/>
              </a:spcBef>
              <a:buClrTx/>
              <a:buSzPct val="75000"/>
              <a:buFontTx/>
              <a:buChar char="•"/>
              <a:defRPr sz="1800">
                <a:solidFill>
                  <a:srgbClr val="000000"/>
                </a:solidFill>
              </a:defRPr>
            </a:pPr>
            <a:r>
              <a:rPr sz="1980" i="1">
                <a:solidFill>
                  <a:srgbClr val="414141"/>
                </a:solidFill>
              </a:rPr>
              <a:t>enhance outcome orientation</a:t>
            </a:r>
          </a:p>
          <a:p>
            <a:pPr marL="620268" lvl="1" indent="-310134" defTabSz="385572">
              <a:spcBef>
                <a:spcPts val="1500"/>
              </a:spcBef>
              <a:buClrTx/>
              <a:buSzPct val="75000"/>
              <a:buFontTx/>
              <a:buChar char="•"/>
              <a:defRPr sz="1800">
                <a:solidFill>
                  <a:srgbClr val="000000"/>
                </a:solidFill>
              </a:defRPr>
            </a:pPr>
            <a:r>
              <a:rPr sz="1980" i="1">
                <a:solidFill>
                  <a:srgbClr val="414141"/>
                </a:solidFill>
              </a:rPr>
              <a:t>empower critical lifelong learning</a:t>
            </a:r>
          </a:p>
          <a:p>
            <a:pPr marL="620268" lvl="1" indent="-310134" defTabSz="385572">
              <a:spcBef>
                <a:spcPts val="1500"/>
              </a:spcBef>
              <a:buClrTx/>
              <a:buSzPct val="75000"/>
              <a:buFontTx/>
              <a:buChar char="•"/>
              <a:defRPr sz="1800">
                <a:solidFill>
                  <a:srgbClr val="000000"/>
                </a:solidFill>
              </a:defRPr>
            </a:pPr>
            <a:r>
              <a:rPr sz="1980" i="1">
                <a:solidFill>
                  <a:srgbClr val="414141"/>
                </a:solidFill>
              </a:rPr>
              <a:t>enhance transparency of students’  competences (e.g. by using transparency tools like DS).</a:t>
            </a:r>
          </a:p>
          <a:p>
            <a:pPr marL="310134" lvl="0" indent="-310134" defTabSz="385572">
              <a:spcBef>
                <a:spcPts val="1500"/>
              </a:spcBef>
              <a:defRPr sz="1800">
                <a:solidFill>
                  <a:srgbClr val="000000"/>
                </a:solidFill>
              </a:defRPr>
            </a:pPr>
            <a:r>
              <a:rPr sz="2376">
                <a:solidFill>
                  <a:srgbClr val="414141"/>
                </a:solidFill>
              </a:rPr>
              <a:t>should be  an element of quality assurance  by assessing </a:t>
            </a:r>
          </a:p>
          <a:p>
            <a:pPr marL="620268" lvl="1" indent="-310134" defTabSz="385572">
              <a:spcBef>
                <a:spcPts val="1500"/>
              </a:spcBef>
              <a:buClrTx/>
              <a:buSzPct val="75000"/>
              <a:buFontTx/>
              <a:buChar char="•"/>
              <a:defRPr sz="1800">
                <a:solidFill>
                  <a:srgbClr val="000000"/>
                </a:solidFill>
              </a:defRPr>
            </a:pPr>
            <a:r>
              <a:rPr sz="1980" i="1">
                <a:solidFill>
                  <a:srgbClr val="414141"/>
                </a:solidFill>
              </a:rPr>
              <a:t>practice - oriented  aspects of study programmes</a:t>
            </a:r>
          </a:p>
          <a:p>
            <a:pPr marL="620268" lvl="1" indent="-310134" defTabSz="385572">
              <a:spcBef>
                <a:spcPts val="1500"/>
              </a:spcBef>
              <a:buClrTx/>
              <a:buSzPct val="75000"/>
              <a:buFontTx/>
              <a:buChar char="•"/>
              <a:defRPr sz="1800">
                <a:solidFill>
                  <a:srgbClr val="000000"/>
                </a:solidFill>
              </a:defRPr>
            </a:pPr>
            <a:r>
              <a:rPr sz="1980" i="1">
                <a:solidFill>
                  <a:srgbClr val="414141"/>
                </a:solidFill>
              </a:rPr>
              <a:t>ensure that opinion of external experts and students is taken into account.</a:t>
            </a:r>
          </a:p>
          <a:p>
            <a:pPr marL="0" lvl="1" indent="150876" defTabSz="385572">
              <a:spcBef>
                <a:spcPts val="1500"/>
              </a:spcBef>
              <a:buClrTx/>
              <a:buSzTx/>
              <a:buFontTx/>
              <a:buNone/>
              <a:defRPr sz="1800">
                <a:solidFill>
                  <a:srgbClr val="000000"/>
                </a:solidFill>
              </a:defRPr>
            </a:pPr>
            <a:r>
              <a:rPr sz="2376">
                <a:solidFill>
                  <a:srgbClr val="414141"/>
                </a:solidFill>
              </a:rPr>
              <a:t>HEIs should regularly monitor  and review  their programmes to ensure  that they respond to the needs of students and society.</a:t>
            </a:r>
          </a:p>
          <a:p>
            <a:pPr marL="0" marR="301752" lvl="0" indent="0" defTabSz="301752">
              <a:spcBef>
                <a:spcPts val="0"/>
              </a:spcBef>
              <a:buClrTx/>
              <a:buSzTx/>
              <a:buFontTx/>
              <a:buNone/>
              <a:defRPr sz="1800">
                <a:solidFill>
                  <a:srgbClr val="000000"/>
                </a:solidFill>
              </a:defRPr>
            </a:pPr>
            <a:r>
              <a:rPr sz="1056">
                <a:latin typeface="Verdana"/>
                <a:ea typeface="Verdana"/>
                <a:cs typeface="Verdana"/>
                <a:sym typeface="Verdana"/>
              </a:rPr>
              <a:t>    </a:t>
            </a:r>
            <a:r>
              <a:rPr sz="2310"/>
              <a:t>HEIs should  integrate employability in their  overall strategy.</a:t>
            </a:r>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Thank you .</a:t>
            </a:r>
          </a:p>
        </p:txBody>
      </p:sp>
    </p:spTree>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581</Words>
  <Application>Microsoft Macintosh PowerPoint</Application>
  <PresentationFormat>Custom</PresentationFormat>
  <Paragraphs>54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New_Template4</vt:lpstr>
      <vt:lpstr>Employability in context of the Bologna Process</vt:lpstr>
      <vt:lpstr>Background</vt:lpstr>
      <vt:lpstr>Communiqués</vt:lpstr>
      <vt:lpstr>PowerPoint Presentation</vt:lpstr>
      <vt:lpstr>The future of employability: looking forward</vt:lpstr>
      <vt:lpstr>Employbility as a shared responsibility</vt:lpstr>
      <vt:lpstr>PowerPoint Presentation</vt:lpstr>
      <vt:lpstr>Employability….</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Employability in context of the Bologna Process</dc:title>
  <cp:lastModifiedBy>BFUG Secretariat 1</cp:lastModifiedBy>
  <cp:revision>1</cp:revision>
  <dcterms:modified xsi:type="dcterms:W3CDTF">2014-05-16T08:13:25Z</dcterms:modified>
</cp:coreProperties>
</file>