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355600" y="2044700"/>
            <a:ext cx="12293600" cy="32385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6" name="Shape 6"/>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908800"/>
            <a:ext cx="104648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355600" y="3251200"/>
            <a:ext cx="12293600" cy="32385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355600" y="1016000"/>
            <a:ext cx="5892800" cy="38862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14" name="Shape 14"/>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22" name="Shape 22"/>
          <p:cNvSpPr/>
          <p:nvPr>
            <p:ph type="body" idx="1"/>
          </p:nvPr>
        </p:nvSpPr>
        <p:spPr>
          <a:xfrm>
            <a:off x="355600" y="2730500"/>
            <a:ext cx="5892800" cy="6299200"/>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z="1800">
                <a:solidFill>
                  <a:srgbClr val="000000"/>
                </a:solidFill>
              </a:defRPr>
            </a:pPr>
            <a:r>
              <a:rPr cap="all" sz="7200">
                <a:solidFill>
                  <a:srgbClr val="535353"/>
                </a:solidFill>
              </a:rPr>
              <a:t>Title Text</a:t>
            </a:r>
          </a:p>
        </p:txBody>
      </p:sp>
      <p:sp>
        <p:nvSpPr>
          <p:cNvPr id="3" name="Shape 3"/>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cap="all" sz="7200">
          <a:solidFill>
            <a:srgbClr val="535353"/>
          </a:solidFill>
          <a:latin typeface="+mn-lt"/>
          <a:ea typeface="+mn-ea"/>
          <a:cs typeface="+mn-cs"/>
          <a:sym typeface="Gill Sans Light"/>
        </a:defRPr>
      </a:lvl1pPr>
      <a:lvl2pPr indent="228600" algn="ctr" defTabSz="584200">
        <a:defRPr cap="all" sz="7200">
          <a:solidFill>
            <a:srgbClr val="535353"/>
          </a:solidFill>
          <a:latin typeface="+mn-lt"/>
          <a:ea typeface="+mn-ea"/>
          <a:cs typeface="+mn-cs"/>
          <a:sym typeface="Gill Sans Light"/>
        </a:defRPr>
      </a:lvl2pPr>
      <a:lvl3pPr indent="457200" algn="ctr" defTabSz="584200">
        <a:defRPr cap="all" sz="7200">
          <a:solidFill>
            <a:srgbClr val="535353"/>
          </a:solidFill>
          <a:latin typeface="+mn-lt"/>
          <a:ea typeface="+mn-ea"/>
          <a:cs typeface="+mn-cs"/>
          <a:sym typeface="Gill Sans Light"/>
        </a:defRPr>
      </a:lvl3pPr>
      <a:lvl4pPr indent="685800" algn="ctr" defTabSz="584200">
        <a:defRPr cap="all" sz="7200">
          <a:solidFill>
            <a:srgbClr val="535353"/>
          </a:solidFill>
          <a:latin typeface="+mn-lt"/>
          <a:ea typeface="+mn-ea"/>
          <a:cs typeface="+mn-cs"/>
          <a:sym typeface="Gill Sans Light"/>
        </a:defRPr>
      </a:lvl4pPr>
      <a:lvl5pPr indent="914400" algn="ctr" defTabSz="584200">
        <a:defRPr cap="all" sz="7200">
          <a:solidFill>
            <a:srgbClr val="535353"/>
          </a:solidFill>
          <a:latin typeface="+mn-lt"/>
          <a:ea typeface="+mn-ea"/>
          <a:cs typeface="+mn-cs"/>
          <a:sym typeface="Gill Sans Light"/>
        </a:defRPr>
      </a:lvl5pPr>
      <a:lvl6pPr indent="1143000" algn="ctr" defTabSz="584200">
        <a:defRPr cap="all" sz="7200">
          <a:solidFill>
            <a:srgbClr val="535353"/>
          </a:solidFill>
          <a:latin typeface="+mn-lt"/>
          <a:ea typeface="+mn-ea"/>
          <a:cs typeface="+mn-cs"/>
          <a:sym typeface="Gill Sans Light"/>
        </a:defRPr>
      </a:lvl6pPr>
      <a:lvl7pPr indent="1371600" algn="ctr" defTabSz="584200">
        <a:defRPr cap="all" sz="7200">
          <a:solidFill>
            <a:srgbClr val="535353"/>
          </a:solidFill>
          <a:latin typeface="+mn-lt"/>
          <a:ea typeface="+mn-ea"/>
          <a:cs typeface="+mn-cs"/>
          <a:sym typeface="Gill Sans Light"/>
        </a:defRPr>
      </a:lvl7pPr>
      <a:lvl8pPr indent="1600200" algn="ctr" defTabSz="584200">
        <a:defRPr cap="all" sz="7200">
          <a:solidFill>
            <a:srgbClr val="535353"/>
          </a:solidFill>
          <a:latin typeface="+mn-lt"/>
          <a:ea typeface="+mn-ea"/>
          <a:cs typeface="+mn-cs"/>
          <a:sym typeface="Gill Sans Light"/>
        </a:defRPr>
      </a:lvl8pPr>
      <a:lvl9pPr indent="1828800" algn="ctr" defTabSz="584200">
        <a:defRPr cap="all" sz="7200">
          <a:solidFill>
            <a:srgbClr val="535353"/>
          </a:solidFill>
          <a:latin typeface="+mn-lt"/>
          <a:ea typeface="+mn-ea"/>
          <a:cs typeface="+mn-cs"/>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a:solidFill>
            <a:srgbClr val="535353"/>
          </a:solidFill>
          <a:latin typeface="+mn-lt"/>
          <a:ea typeface="+mn-ea"/>
          <a:cs typeface="+mn-cs"/>
          <a:sym typeface="Gill Sans Light"/>
        </a:defRPr>
      </a:lvl5pPr>
      <a:lvl6pPr marL="3124200" indent="-520700" defTabSz="584200">
        <a:lnSpc>
          <a:spcPct val="120000"/>
        </a:lnSpc>
        <a:spcBef>
          <a:spcPts val="4600"/>
        </a:spcBef>
        <a:buSzPct val="82000"/>
        <a:buChar char="•"/>
        <a:defRPr sz="4600">
          <a:solidFill>
            <a:srgbClr val="535353"/>
          </a:solidFill>
          <a:latin typeface="+mn-lt"/>
          <a:ea typeface="+mn-ea"/>
          <a:cs typeface="+mn-cs"/>
          <a:sym typeface="Gill Sans Light"/>
        </a:defRPr>
      </a:lvl6pPr>
      <a:lvl7pPr marL="3644900" indent="-520700" defTabSz="584200">
        <a:lnSpc>
          <a:spcPct val="120000"/>
        </a:lnSpc>
        <a:spcBef>
          <a:spcPts val="4600"/>
        </a:spcBef>
        <a:buSzPct val="82000"/>
        <a:buChar char="•"/>
        <a:defRPr sz="4600">
          <a:solidFill>
            <a:srgbClr val="535353"/>
          </a:solidFill>
          <a:latin typeface="+mn-lt"/>
          <a:ea typeface="+mn-ea"/>
          <a:cs typeface="+mn-cs"/>
          <a:sym typeface="Gill Sans Light"/>
        </a:defRPr>
      </a:lvl7pPr>
      <a:lvl8pPr marL="4165600" indent="-520700" defTabSz="584200">
        <a:lnSpc>
          <a:spcPct val="120000"/>
        </a:lnSpc>
        <a:spcBef>
          <a:spcPts val="4600"/>
        </a:spcBef>
        <a:buSzPct val="82000"/>
        <a:buChar char="•"/>
        <a:defRPr sz="4600">
          <a:solidFill>
            <a:srgbClr val="535353"/>
          </a:solidFill>
          <a:latin typeface="+mn-lt"/>
          <a:ea typeface="+mn-ea"/>
          <a:cs typeface="+mn-cs"/>
          <a:sym typeface="Gill Sans Light"/>
        </a:defRPr>
      </a:lvl8pPr>
      <a:lvl9pPr marL="4686300" indent="-520700" defTabSz="584200">
        <a:lnSpc>
          <a:spcPct val="120000"/>
        </a:lnSpc>
        <a:spcBef>
          <a:spcPts val="4600"/>
        </a:spcBef>
        <a:buSzPct val="82000"/>
        <a:buChar char="•"/>
        <a:defRPr sz="46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 name="pasted-image.png"/>
          <p:cNvPicPr/>
          <p:nvPr/>
        </p:nvPicPr>
        <p:blipFill>
          <a:blip r:embed="rId2">
            <a:extLst/>
          </a:blip>
          <a:srcRect l="10578" t="0" r="10578" b="0"/>
          <a:stretch>
            <a:fillRect/>
          </a:stretch>
        </p:blipFill>
        <p:spPr>
          <a:xfrm>
            <a:off x="412038" y="122435"/>
            <a:ext cx="12180826" cy="6871236"/>
          </a:xfrm>
          <a:prstGeom prst="rect">
            <a:avLst/>
          </a:prstGeom>
          <a:ln w="12700">
            <a:miter lim="400000"/>
          </a:ln>
        </p:spPr>
      </p:pic>
      <p:sp>
        <p:nvSpPr>
          <p:cNvPr id="33" name="Shape 33"/>
          <p:cNvSpPr/>
          <p:nvPr>
            <p:ph type="title"/>
          </p:nvPr>
        </p:nvSpPr>
        <p:spPr>
          <a:prstGeom prst="rect">
            <a:avLst/>
          </a:prstGeom>
        </p:spPr>
        <p:txBody>
          <a:bodyPr/>
          <a:lstStyle>
            <a:lvl1pPr>
              <a:defRPr b="1" cap="none" sz="3600">
                <a:latin typeface="Gill Sans"/>
                <a:ea typeface="Gill Sans"/>
                <a:cs typeface="Gill Sans"/>
                <a:sym typeface="Gill Sans"/>
              </a:defRPr>
            </a:lvl1pPr>
          </a:lstStyle>
          <a:p>
            <a:pPr lvl="0">
              <a:defRPr b="0" sz="1800">
                <a:solidFill>
                  <a:srgbClr val="000000"/>
                </a:solidFill>
              </a:defRPr>
            </a:pPr>
            <a:r>
              <a:rPr b="1" sz="3600">
                <a:solidFill>
                  <a:srgbClr val="535353"/>
                </a:solidFill>
              </a:rPr>
              <a:t>Yerevan Communiqué: with  HE strategy to shape the future society we want</a:t>
            </a:r>
          </a:p>
        </p:txBody>
      </p:sp>
      <p:sp>
        <p:nvSpPr>
          <p:cNvPr id="34" name="Shape 34"/>
          <p:cNvSpPr/>
          <p:nvPr>
            <p:ph type="body" idx="1"/>
          </p:nvPr>
        </p:nvSpPr>
        <p:spPr>
          <a:prstGeom prst="rect">
            <a:avLst/>
          </a:prstGeom>
        </p:spPr>
        <p:txBody>
          <a:bodyPr/>
          <a:lstStyle/>
          <a:p>
            <a:pPr lvl="0" algn="r" defTabSz="286258">
              <a:defRPr sz="1800">
                <a:solidFill>
                  <a:srgbClr val="000000"/>
                </a:solidFill>
              </a:defRPr>
            </a:pPr>
            <a:r>
              <a:rPr b="1" sz="1764">
                <a:solidFill>
                  <a:srgbClr val="535353"/>
                </a:solidFill>
                <a:latin typeface="Gill Sans"/>
                <a:ea typeface="Gill Sans"/>
                <a:cs typeface="Gill Sans"/>
                <a:sym typeface="Gill Sans"/>
              </a:rPr>
              <a:t>Gayane Harutyunyan</a:t>
            </a:r>
            <a:endParaRPr b="1" sz="1764">
              <a:solidFill>
                <a:srgbClr val="535353"/>
              </a:solidFill>
              <a:latin typeface="Gill Sans"/>
              <a:ea typeface="Gill Sans"/>
              <a:cs typeface="Gill Sans"/>
              <a:sym typeface="Gill Sans"/>
            </a:endParaRPr>
          </a:p>
          <a:p>
            <a:pPr lvl="0" algn="r" defTabSz="286258">
              <a:defRPr sz="1800">
                <a:solidFill>
                  <a:srgbClr val="000000"/>
                </a:solidFill>
              </a:defRPr>
            </a:pPr>
            <a:r>
              <a:rPr b="1" sz="1764">
                <a:solidFill>
                  <a:srgbClr val="535353"/>
                </a:solidFill>
                <a:latin typeface="Gill Sans"/>
                <a:ea typeface="Gill Sans"/>
                <a:cs typeface="Gill Sans"/>
                <a:sym typeface="Gill Sans"/>
              </a:rPr>
              <a:t> 19 June 2015, Yerevan</a:t>
            </a:r>
            <a:endParaRPr b="1" sz="1764">
              <a:solidFill>
                <a:srgbClr val="535353"/>
              </a:solidFill>
              <a:latin typeface="Gill Sans"/>
              <a:ea typeface="Gill Sans"/>
              <a:cs typeface="Gill Sans"/>
              <a:sym typeface="Gill Sans"/>
            </a:endParaRPr>
          </a:p>
          <a:p>
            <a:pPr lvl="0" algn="r" defTabSz="286258">
              <a:defRPr sz="1800">
                <a:solidFill>
                  <a:srgbClr val="000000"/>
                </a:solidFill>
              </a:defRPr>
            </a:pPr>
            <a:r>
              <a:rPr b="1" sz="1764">
                <a:solidFill>
                  <a:srgbClr val="535353"/>
                </a:solidFill>
                <a:latin typeface="Gill Sans"/>
                <a:ea typeface="Gill Sans"/>
                <a:cs typeface="Gill Sans"/>
                <a:sym typeface="Gill Sans"/>
              </a:rPr>
              <a:t>Bologna Secretariat</a:t>
            </a:r>
            <a:endParaRPr b="1" sz="1764">
              <a:solidFill>
                <a:srgbClr val="535353"/>
              </a:solidFill>
              <a:latin typeface="Gill Sans"/>
              <a:ea typeface="Gill Sans"/>
              <a:cs typeface="Gill Sans"/>
              <a:sym typeface="Gill Sans"/>
            </a:endParaRP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 name="Screen Shot 2015-06-17 at 4.42.53 PM.png"/>
          <p:cNvPicPr/>
          <p:nvPr/>
        </p:nvPicPr>
        <p:blipFill>
          <a:blip r:embed="rId2">
            <a:extLst/>
          </a:blip>
          <a:srcRect l="24635" t="0" r="24634" b="0"/>
          <a:stretch>
            <a:fillRect/>
          </a:stretch>
        </p:blipFill>
        <p:spPr>
          <a:xfrm>
            <a:off x="6403864" y="2508021"/>
            <a:ext cx="5750075" cy="6731365"/>
          </a:xfrm>
          <a:prstGeom prst="rect">
            <a:avLst/>
          </a:prstGeom>
          <a:ln w="12700">
            <a:miter lim="400000"/>
          </a:ln>
        </p:spPr>
      </p:pic>
      <p:sp>
        <p:nvSpPr>
          <p:cNvPr id="37" name="Shape 37"/>
          <p:cNvSpPr/>
          <p:nvPr>
            <p:ph type="title"/>
          </p:nvPr>
        </p:nvSpPr>
        <p:spPr>
          <a:prstGeom prst="rect">
            <a:avLst/>
          </a:prstGeom>
        </p:spPr>
        <p:txBody>
          <a:bodyPr/>
          <a:lstStyle/>
          <a:p>
            <a:pPr lvl="0">
              <a:defRPr cap="none" sz="1800">
                <a:solidFill>
                  <a:srgbClr val="000000"/>
                </a:solidFill>
              </a:defRPr>
            </a:pPr>
            <a:r>
              <a:rPr cap="all" sz="7200">
                <a:solidFill>
                  <a:srgbClr val="535353"/>
                </a:solidFill>
              </a:rPr>
              <a:t>Brief overview</a:t>
            </a:r>
          </a:p>
        </p:txBody>
      </p:sp>
      <p:sp>
        <p:nvSpPr>
          <p:cNvPr id="38" name="Shape 38"/>
          <p:cNvSpPr/>
          <p:nvPr>
            <p:ph type="body" idx="1"/>
          </p:nvPr>
        </p:nvSpPr>
        <p:spPr>
          <a:xfrm>
            <a:off x="114300" y="2724150"/>
            <a:ext cx="5892800" cy="6299200"/>
          </a:xfrm>
          <a:prstGeom prst="rect">
            <a:avLst/>
          </a:prstGeom>
        </p:spPr>
        <p:txBody>
          <a:bodyPr/>
          <a:lstStyle/>
          <a:p>
            <a:pPr lvl="0" marL="263397" indent="-263397" defTabSz="356362">
              <a:spcBef>
                <a:spcPts val="2300"/>
              </a:spcBef>
              <a:defRPr sz="1800">
                <a:solidFill>
                  <a:srgbClr val="000000"/>
                </a:solidFill>
              </a:defRPr>
            </a:pPr>
            <a:r>
              <a:rPr sz="2135">
                <a:solidFill>
                  <a:srgbClr val="535353"/>
                </a:solidFill>
              </a:rPr>
              <a:t> In total: 498 participants  from 47 countries and 28 organisations</a:t>
            </a:r>
            <a:endParaRPr sz="2135">
              <a:solidFill>
                <a:srgbClr val="535353"/>
              </a:solidFill>
            </a:endParaRPr>
          </a:p>
          <a:p>
            <a:pPr lvl="0" marL="263397" indent="-263397" defTabSz="356362">
              <a:spcBef>
                <a:spcPts val="2300"/>
              </a:spcBef>
              <a:defRPr sz="1800">
                <a:solidFill>
                  <a:srgbClr val="000000"/>
                </a:solidFill>
              </a:defRPr>
            </a:pPr>
            <a:r>
              <a:rPr sz="2135">
                <a:solidFill>
                  <a:srgbClr val="535353"/>
                </a:solidFill>
              </a:rPr>
              <a:t>44 EHEA countries, the EC,  consultative members, data collectors</a:t>
            </a:r>
            <a:endParaRPr sz="2135">
              <a:solidFill>
                <a:srgbClr val="535353"/>
              </a:solidFill>
            </a:endParaRPr>
          </a:p>
          <a:p>
            <a:pPr lvl="0" marL="263397" indent="-263397" defTabSz="356362">
              <a:spcBef>
                <a:spcPts val="2300"/>
              </a:spcBef>
              <a:defRPr sz="1800">
                <a:solidFill>
                  <a:srgbClr val="000000"/>
                </a:solidFill>
              </a:defRPr>
            </a:pPr>
            <a:r>
              <a:rPr sz="2135">
                <a:solidFill>
                  <a:srgbClr val="535353"/>
                </a:solidFill>
              </a:rPr>
              <a:t>2 non-EHEA countries</a:t>
            </a:r>
            <a:endParaRPr sz="2135">
              <a:solidFill>
                <a:srgbClr val="535353"/>
              </a:solidFill>
            </a:endParaRPr>
          </a:p>
          <a:p>
            <a:pPr lvl="0" marL="263397" indent="-263397" defTabSz="356362">
              <a:spcBef>
                <a:spcPts val="2300"/>
              </a:spcBef>
              <a:defRPr sz="1800">
                <a:solidFill>
                  <a:srgbClr val="000000"/>
                </a:solidFill>
              </a:defRPr>
            </a:pPr>
            <a:r>
              <a:rPr sz="2135">
                <a:solidFill>
                  <a:srgbClr val="535353"/>
                </a:solidFill>
              </a:rPr>
              <a:t>16 Ministers</a:t>
            </a:r>
            <a:endParaRPr sz="2135">
              <a:solidFill>
                <a:srgbClr val="535353"/>
              </a:solidFill>
            </a:endParaRPr>
          </a:p>
          <a:p>
            <a:pPr lvl="0" marL="263397" indent="-263397" defTabSz="356362">
              <a:spcBef>
                <a:spcPts val="2300"/>
              </a:spcBef>
              <a:defRPr sz="1800">
                <a:solidFill>
                  <a:srgbClr val="000000"/>
                </a:solidFill>
              </a:defRPr>
            </a:pPr>
            <a:r>
              <a:rPr sz="2135">
                <a:solidFill>
                  <a:srgbClr val="535353"/>
                </a:solidFill>
              </a:rPr>
              <a:t>10 researchers</a:t>
            </a:r>
            <a:endParaRPr sz="2135">
              <a:solidFill>
                <a:srgbClr val="535353"/>
              </a:solidFill>
            </a:endParaRPr>
          </a:p>
          <a:p>
            <a:pPr lvl="0" marL="263397" indent="-263397" defTabSz="356362">
              <a:spcBef>
                <a:spcPts val="2300"/>
              </a:spcBef>
              <a:defRPr sz="1800">
                <a:solidFill>
                  <a:srgbClr val="000000"/>
                </a:solidFill>
              </a:defRPr>
            </a:pPr>
            <a:r>
              <a:rPr sz="2135">
                <a:solidFill>
                  <a:srgbClr val="535353"/>
                </a:solidFill>
              </a:rPr>
              <a:t>Bilateral meetings, visits to  5  Armenian universities,  exposition of local IT companies,   cultural program</a:t>
            </a:r>
            <a:endParaRPr sz="2135">
              <a:solidFill>
                <a:srgbClr val="535353"/>
              </a:solidFill>
            </a:endParaRPr>
          </a:p>
          <a:p>
            <a:pPr lvl="0" marL="263397" indent="-263397" defTabSz="356362">
              <a:spcBef>
                <a:spcPts val="2300"/>
              </a:spcBef>
              <a:defRPr sz="1800">
                <a:solidFill>
                  <a:srgbClr val="000000"/>
                </a:solidFill>
              </a:defRPr>
            </a:pPr>
            <a:r>
              <a:rPr sz="2135">
                <a:solidFill>
                  <a:srgbClr val="535353"/>
                </a:solidFill>
              </a:rPr>
              <a:t>Mostly MC &amp; BPF joint plenary sessions  with  few parallel  sessions.   </a:t>
            </a:r>
            <a:endParaRPr sz="2135">
              <a:solidFill>
                <a:srgbClr val="535353"/>
              </a:solidFill>
            </a:endParaRPr>
          </a:p>
          <a:p>
            <a:pPr lvl="0" marL="263397" indent="-263397" defTabSz="356362">
              <a:spcBef>
                <a:spcPts val="2300"/>
              </a:spcBef>
              <a:defRPr sz="1800">
                <a:solidFill>
                  <a:srgbClr val="000000"/>
                </a:solidFill>
              </a:defRPr>
            </a:pPr>
            <a:r>
              <a:rPr sz="2135">
                <a:solidFill>
                  <a:srgbClr val="535353"/>
                </a:solidFill>
              </a:rPr>
              <a:t>Live streamed-unique  for an event of such a level.  </a:t>
            </a:r>
            <a:r>
              <a:rPr sz="2135">
                <a:solidFill>
                  <a:srgbClr val="0433FF"/>
                </a:solidFill>
              </a:rPr>
              <a:t>yerevan2015</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cap="none" sz="1800">
                <a:solidFill>
                  <a:srgbClr val="000000"/>
                </a:solidFill>
              </a:defRPr>
            </a:pPr>
            <a:r>
              <a:rPr cap="all" sz="7200">
                <a:solidFill>
                  <a:srgbClr val="535353"/>
                </a:solidFill>
              </a:rPr>
              <a:t>Main Documents</a:t>
            </a:r>
          </a:p>
        </p:txBody>
      </p:sp>
      <p:sp>
        <p:nvSpPr>
          <p:cNvPr id="41" name="Shape 41"/>
          <p:cNvSpPr/>
          <p:nvPr>
            <p:ph type="body" idx="1"/>
          </p:nvPr>
        </p:nvSpPr>
        <p:spPr>
          <a:xfrm>
            <a:off x="355600" y="3560911"/>
            <a:ext cx="12293600" cy="5468789"/>
          </a:xfrm>
          <a:prstGeom prst="rect">
            <a:avLst/>
          </a:prstGeom>
        </p:spPr>
        <p:txBody>
          <a:bodyPr/>
          <a:lstStyle/>
          <a:p>
            <a:pPr lvl="0" marL="494665" indent="-494665" defTabSz="554990">
              <a:spcBef>
                <a:spcPts val="4300"/>
              </a:spcBef>
              <a:defRPr sz="1800">
                <a:solidFill>
                  <a:srgbClr val="000000"/>
                </a:solidFill>
              </a:defRPr>
            </a:pPr>
            <a:r>
              <a:rPr sz="4370">
                <a:solidFill>
                  <a:srgbClr val="535353"/>
                </a:solidFill>
              </a:rPr>
              <a:t>Yerevan Communiqué</a:t>
            </a:r>
            <a:endParaRPr sz="4370">
              <a:solidFill>
                <a:srgbClr val="535353"/>
              </a:solidFill>
            </a:endParaRPr>
          </a:p>
          <a:p>
            <a:pPr lvl="0" marL="494665" indent="-494665" defTabSz="554990">
              <a:spcBef>
                <a:spcPts val="4300"/>
              </a:spcBef>
              <a:defRPr sz="1800">
                <a:solidFill>
                  <a:srgbClr val="000000"/>
                </a:solidFill>
              </a:defRPr>
            </a:pPr>
            <a:r>
              <a:rPr sz="4370">
                <a:solidFill>
                  <a:srgbClr val="535353"/>
                </a:solidFill>
              </a:rPr>
              <a:t>Statement of the Fourth Bologna Policy Forum</a:t>
            </a:r>
            <a:endParaRPr sz="4370">
              <a:solidFill>
                <a:srgbClr val="535353"/>
              </a:solidFill>
            </a:endParaRPr>
          </a:p>
          <a:p>
            <a:pPr lvl="0" marL="337820" indent="-337820" defTabSz="434340">
              <a:lnSpc>
                <a:spcPct val="100000"/>
              </a:lnSpc>
              <a:spcBef>
                <a:spcPts val="0"/>
              </a:spcBef>
              <a:buSzTx/>
              <a:buNone/>
              <a:defRPr sz="1800">
                <a:solidFill>
                  <a:srgbClr val="000000"/>
                </a:solidFill>
              </a:defRPr>
            </a:pPr>
            <a:endParaRPr sz="3800">
              <a:latin typeface="Gill Sans"/>
              <a:ea typeface="Gill Sans"/>
              <a:cs typeface="Gill Sans"/>
              <a:sym typeface="Gill Sans"/>
            </a:endParaRPr>
          </a:p>
          <a:p>
            <a:pPr lvl="0" marL="337820" indent="-337820" defTabSz="434340">
              <a:lnSpc>
                <a:spcPct val="100000"/>
              </a:lnSpc>
              <a:spcBef>
                <a:spcPts val="0"/>
              </a:spcBef>
              <a:buSzTx/>
              <a:buNone/>
              <a:defRPr sz="1800">
                <a:solidFill>
                  <a:srgbClr val="000000"/>
                </a:solidFill>
              </a:defRPr>
            </a:pPr>
            <a:endParaRPr sz="3800">
              <a:latin typeface="Gill Sans"/>
              <a:ea typeface="Gill Sans"/>
              <a:cs typeface="Gill Sans"/>
              <a:sym typeface="Gill Sans"/>
            </a:endParaRPr>
          </a:p>
          <a:p>
            <a:pPr lvl="0" marL="337820" indent="-337820" defTabSz="434340">
              <a:lnSpc>
                <a:spcPct val="100000"/>
              </a:lnSpc>
              <a:spcBef>
                <a:spcPts val="0"/>
              </a:spcBef>
              <a:buSzTx/>
              <a:buNone/>
              <a:defRPr sz="1800">
                <a:solidFill>
                  <a:srgbClr val="000000"/>
                </a:solidFill>
              </a:defRPr>
            </a:pPr>
            <a:r>
              <a:rPr sz="3609"/>
              <a:t>Belarus - new </a:t>
            </a:r>
            <a:r>
              <a:rPr sz="3800"/>
              <a:t>EHEA member,  accession accompanied with a road map.  </a:t>
            </a:r>
            <a:endParaRPr sz="3800"/>
          </a:p>
          <a:p>
            <a:pPr lvl="0" marL="337820" indent="-337820" defTabSz="434340">
              <a:lnSpc>
                <a:spcPct val="100000"/>
              </a:lnSpc>
              <a:spcBef>
                <a:spcPts val="0"/>
              </a:spcBef>
              <a:buSzTx/>
              <a:buNone/>
              <a:defRPr sz="1800">
                <a:solidFill>
                  <a:srgbClr val="000000"/>
                </a:solidFill>
              </a:defRPr>
            </a:pPr>
            <a:endParaRPr sz="3800"/>
          </a:p>
          <a:p>
            <a:pPr lvl="0" marL="337820" indent="-337820" defTabSz="434340">
              <a:lnSpc>
                <a:spcPct val="100000"/>
              </a:lnSpc>
              <a:spcBef>
                <a:spcPts val="0"/>
              </a:spcBef>
              <a:buSzTx/>
              <a:buNone/>
              <a:defRPr sz="1800">
                <a:solidFill>
                  <a:srgbClr val="000000"/>
                </a:solidFill>
              </a:defRPr>
            </a:pPr>
            <a:r>
              <a:rPr sz="3800"/>
              <a:t>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 name="Screen Shot 2015-06-18 at 1.01.26 PM.png"/>
          <p:cNvPicPr/>
          <p:nvPr/>
        </p:nvPicPr>
        <p:blipFill>
          <a:blip r:embed="rId2">
            <a:extLst/>
          </a:blip>
          <a:srcRect l="8404" t="0" r="8404" b="0"/>
          <a:stretch>
            <a:fillRect/>
          </a:stretch>
        </p:blipFill>
        <p:spPr>
          <a:xfrm>
            <a:off x="6826516" y="2825726"/>
            <a:ext cx="5631345" cy="6592464"/>
          </a:xfrm>
          <a:prstGeom prst="rect">
            <a:avLst/>
          </a:prstGeom>
          <a:ln w="12700">
            <a:miter lim="400000"/>
          </a:ln>
        </p:spPr>
      </p:pic>
      <p:sp>
        <p:nvSpPr>
          <p:cNvPr id="44" name="Shape 44"/>
          <p:cNvSpPr/>
          <p:nvPr>
            <p:ph type="title"/>
          </p:nvPr>
        </p:nvSpPr>
        <p:spPr>
          <a:prstGeom prst="rect">
            <a:avLst/>
          </a:prstGeom>
        </p:spPr>
        <p:txBody>
          <a:bodyPr/>
          <a:lstStyle/>
          <a:p>
            <a:pPr lvl="0">
              <a:defRPr cap="none" sz="1800">
                <a:solidFill>
                  <a:srgbClr val="000000"/>
                </a:solidFill>
              </a:defRPr>
            </a:pPr>
            <a:r>
              <a:rPr cap="all" sz="7200">
                <a:solidFill>
                  <a:srgbClr val="535353"/>
                </a:solidFill>
              </a:rPr>
              <a:t>rethinking the process</a:t>
            </a:r>
          </a:p>
        </p:txBody>
      </p:sp>
      <p:sp>
        <p:nvSpPr>
          <p:cNvPr id="45" name="Shape 45"/>
          <p:cNvSpPr/>
          <p:nvPr>
            <p:ph type="body" idx="1"/>
          </p:nvPr>
        </p:nvSpPr>
        <p:spPr>
          <a:xfrm>
            <a:off x="355600" y="2730500"/>
            <a:ext cx="6462178" cy="6299200"/>
          </a:xfrm>
          <a:prstGeom prst="rect">
            <a:avLst/>
          </a:prstGeom>
        </p:spPr>
        <p:txBody>
          <a:bodyPr/>
          <a:lstStyle/>
          <a:p>
            <a:pPr lvl="0" marL="282536" indent="-282536" defTabSz="356615">
              <a:spcBef>
                <a:spcPts val="0"/>
              </a:spcBef>
              <a:defRPr sz="1800">
                <a:solidFill>
                  <a:srgbClr val="000000"/>
                </a:solidFill>
              </a:defRPr>
            </a:pPr>
            <a:r>
              <a:rPr sz="2496"/>
              <a:t>Is the Process still relevant to the member countries?     Is it going to stop?</a:t>
            </a:r>
            <a:endParaRPr sz="2496"/>
          </a:p>
          <a:p>
            <a:pPr lvl="0" marL="283624" indent="-283624" defTabSz="356615">
              <a:spcBef>
                <a:spcPts val="0"/>
              </a:spcBef>
              <a:defRPr sz="1800">
                <a:solidFill>
                  <a:srgbClr val="000000"/>
                </a:solidFill>
              </a:defRPr>
            </a:pPr>
            <a:r>
              <a:rPr sz="2496"/>
              <a:t>How to get the member countries to implement properly the  reforms committed without wasting the opportunities of the process?   </a:t>
            </a:r>
            <a:endParaRPr sz="2496"/>
          </a:p>
          <a:p>
            <a:pPr lvl="0" marL="283624" indent="-283624" defTabSz="356615">
              <a:spcBef>
                <a:spcPts val="0"/>
              </a:spcBef>
              <a:defRPr sz="1800">
                <a:solidFill>
                  <a:srgbClr val="000000"/>
                </a:solidFill>
              </a:defRPr>
            </a:pPr>
            <a:r>
              <a:rPr sz="2496"/>
              <a:t>How to ensure the necessary funding  to avoid delays and sometimes even stopping  the implementation process ?</a:t>
            </a:r>
            <a:endParaRPr sz="2496"/>
          </a:p>
          <a:p>
            <a:pPr lvl="0" marL="283624" indent="-283624" defTabSz="356615">
              <a:spcBef>
                <a:spcPts val="0"/>
              </a:spcBef>
              <a:defRPr sz="1800">
                <a:solidFill>
                  <a:srgbClr val="000000"/>
                </a:solidFill>
              </a:defRPr>
            </a:pPr>
            <a:r>
              <a:rPr sz="2496"/>
              <a:t>Will the countries that have successfully implemented the reforms stay interested in the Process?</a:t>
            </a:r>
            <a:endParaRPr sz="2496"/>
          </a:p>
          <a:p>
            <a:pPr lvl="0" marL="283624" indent="-283624" defTabSz="356615">
              <a:spcBef>
                <a:spcPts val="0"/>
              </a:spcBef>
              <a:defRPr sz="1800">
                <a:solidFill>
                  <a:srgbClr val="000000"/>
                </a:solidFill>
              </a:defRPr>
            </a:pPr>
            <a:r>
              <a:rPr sz="2496"/>
              <a:t>How to avoid misuse of the Bologna-name  for pushing forward very often unpopular national reforms? </a:t>
            </a:r>
            <a:endParaRPr sz="2496"/>
          </a:p>
          <a:p>
            <a:pPr lvl="0" marL="283624" indent="-283624" defTabSz="356615">
              <a:spcBef>
                <a:spcPts val="0"/>
              </a:spcBef>
              <a:defRPr sz="1800">
                <a:solidFill>
                  <a:srgbClr val="000000"/>
                </a:solidFill>
              </a:defRPr>
            </a:pPr>
            <a:r>
              <a:rPr sz="2496"/>
              <a:t> Will the  Yerevan  Ministerial  conference  answer  all the questions?</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cap="none" sz="1800">
                <a:solidFill>
                  <a:srgbClr val="000000"/>
                </a:solidFill>
              </a:defRPr>
            </a:pPr>
            <a:r>
              <a:rPr cap="all" sz="7200">
                <a:solidFill>
                  <a:srgbClr val="535353"/>
                </a:solidFill>
              </a:rPr>
              <a:t>main achievements </a:t>
            </a:r>
          </a:p>
        </p:txBody>
      </p:sp>
      <p:sp>
        <p:nvSpPr>
          <p:cNvPr id="48" name="Shape 48"/>
          <p:cNvSpPr/>
          <p:nvPr>
            <p:ph type="body" idx="1"/>
          </p:nvPr>
        </p:nvSpPr>
        <p:spPr>
          <a:prstGeom prst="rect">
            <a:avLst/>
          </a:prstGeom>
        </p:spPr>
        <p:txBody>
          <a:bodyPr/>
          <a:lstStyle/>
          <a:p>
            <a:pPr lvl="0" marL="328040" indent="-328040" defTabSz="368045">
              <a:spcBef>
                <a:spcPts val="2800"/>
              </a:spcBef>
              <a:defRPr sz="1800">
                <a:solidFill>
                  <a:srgbClr val="000000"/>
                </a:solidFill>
              </a:defRPr>
            </a:pPr>
            <a:r>
              <a:rPr sz="2898">
                <a:solidFill>
                  <a:srgbClr val="535353"/>
                </a:solidFill>
              </a:rPr>
              <a:t> 2015 Yerevan Conference marked a new phase  in the Bologna process based on recognition of vision that has given rise to the EHEA where   countries with very different political cultural and academic traditions cooperate on the basis of ope dialogue, shared goals and common commitments. </a:t>
            </a:r>
            <a:endParaRPr sz="2898">
              <a:solidFill>
                <a:srgbClr val="535353"/>
              </a:solidFill>
            </a:endParaRPr>
          </a:p>
          <a:p>
            <a:pPr lvl="0" marL="328040" indent="-328040" defTabSz="368045">
              <a:spcBef>
                <a:spcPts val="2800"/>
              </a:spcBef>
              <a:defRPr sz="1800">
                <a:solidFill>
                  <a:srgbClr val="000000"/>
                </a:solidFill>
              </a:defRPr>
            </a:pPr>
            <a:r>
              <a:rPr sz="2898">
                <a:solidFill>
                  <a:srgbClr val="535353"/>
                </a:solidFill>
              </a:rPr>
              <a:t>Bologna process remains relevant to the  EHEA countries and their national goals.</a:t>
            </a:r>
            <a:endParaRPr sz="2898">
              <a:solidFill>
                <a:srgbClr val="535353"/>
              </a:solidFill>
            </a:endParaRPr>
          </a:p>
          <a:p>
            <a:pPr lvl="0" marL="328040" indent="-328040" defTabSz="368045">
              <a:spcBef>
                <a:spcPts val="2800"/>
              </a:spcBef>
              <a:defRPr sz="1800">
                <a:solidFill>
                  <a:srgbClr val="000000"/>
                </a:solidFill>
              </a:defRPr>
            </a:pPr>
            <a:r>
              <a:rPr sz="2898">
                <a:solidFill>
                  <a:srgbClr val="535353"/>
                </a:solidFill>
              </a:rPr>
              <a:t>More confidence about the HE future and its key role in  addressing the societal, technological  challenges of present as well as implementation of the reforms based on European cooperation  and strengthening  student representation. </a:t>
            </a:r>
            <a:endParaRPr sz="2898">
              <a:solidFill>
                <a:srgbClr val="535353"/>
              </a:solidFill>
            </a:endParaRPr>
          </a:p>
          <a:p>
            <a:pPr lvl="0" marL="328040" indent="-328040" defTabSz="368045">
              <a:spcBef>
                <a:spcPts val="2800"/>
              </a:spcBef>
              <a:defRPr sz="1800">
                <a:solidFill>
                  <a:srgbClr val="000000"/>
                </a:solidFill>
              </a:defRPr>
            </a:pPr>
            <a:r>
              <a:rPr sz="2898">
                <a:solidFill>
                  <a:srgbClr val="535353"/>
                </a:solidFill>
              </a:rPr>
              <a:t>It has strong calls from the Ministers to maintain institutional autonomy and academic freedom as  core values of the Bologna Process.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body" idx="1"/>
          </p:nvPr>
        </p:nvSpPr>
        <p:spPr>
          <a:prstGeom prst="rect">
            <a:avLst/>
          </a:prstGeom>
        </p:spPr>
        <p:txBody>
          <a:bodyPr/>
          <a:lstStyle/>
          <a:p>
            <a:pPr lvl="0" marL="307212" indent="-307212" defTabSz="344677">
              <a:spcBef>
                <a:spcPts val="2700"/>
              </a:spcBef>
              <a:defRPr sz="1800">
                <a:solidFill>
                  <a:srgbClr val="000000"/>
                </a:solidFill>
              </a:defRPr>
            </a:pPr>
            <a:r>
              <a:rPr sz="2714">
                <a:solidFill>
                  <a:srgbClr val="535353"/>
                </a:solidFill>
              </a:rPr>
              <a:t>Quality and relevance of  learning and teaching have been put to the forefront of the process. Student-centred learning was addressed as a strong priority in the Yerevan Communiqué, and it is also now included in the newly revised European Standards and Guidelines for Quality Assurance in the European Higher Education Area, as well as the new ECTS users guide.</a:t>
            </a:r>
            <a:endParaRPr sz="2714">
              <a:solidFill>
                <a:srgbClr val="535353"/>
              </a:solidFill>
            </a:endParaRPr>
          </a:p>
          <a:p>
            <a:pPr lvl="0" marL="307212" indent="-307212" defTabSz="344677">
              <a:spcBef>
                <a:spcPts val="2700"/>
              </a:spcBef>
              <a:defRPr sz="1800">
                <a:solidFill>
                  <a:srgbClr val="000000"/>
                </a:solidFill>
              </a:defRPr>
            </a:pPr>
            <a:r>
              <a:rPr sz="2714">
                <a:solidFill>
                  <a:srgbClr val="535353"/>
                </a:solidFill>
              </a:rPr>
              <a:t>It has a strong stand  for  participation  in HE,  its inclusiveness. Moreover, it has illustrated how the values in the process have a dual attention on social cohesion while promoting the interests of the labour market.</a:t>
            </a:r>
            <a:endParaRPr sz="2714">
              <a:solidFill>
                <a:srgbClr val="535353"/>
              </a:solidFill>
            </a:endParaRPr>
          </a:p>
          <a:p>
            <a:pPr lvl="0" marL="307212" indent="-307212" defTabSz="344677">
              <a:spcBef>
                <a:spcPts val="2700"/>
              </a:spcBef>
              <a:defRPr sz="1800">
                <a:solidFill>
                  <a:srgbClr val="000000"/>
                </a:solidFill>
              </a:defRPr>
            </a:pPr>
            <a:r>
              <a:rPr sz="2714">
                <a:solidFill>
                  <a:srgbClr val="535353"/>
                </a:solidFill>
              </a:rPr>
              <a:t>Structural reforms (degree structure, credits system, quality assurance standards and guidelines) and their  full and proper implementation remain the key objective,  various cooperation in mobility and joint degrees are highlighted as the “foundations of the EHEA”.</a:t>
            </a:r>
            <a:endParaRPr sz="2714">
              <a:solidFill>
                <a:srgbClr val="535353"/>
              </a:solidFill>
            </a:endParaRPr>
          </a:p>
          <a:p>
            <a:pPr lvl="0" marL="307212" indent="-307212" defTabSz="344677">
              <a:spcBef>
                <a:spcPts val="2700"/>
              </a:spcBef>
              <a:defRPr sz="1800">
                <a:solidFill>
                  <a:srgbClr val="000000"/>
                </a:solidFill>
              </a:defRPr>
            </a:pPr>
            <a:r>
              <a:rPr sz="2714">
                <a:solidFill>
                  <a:srgbClr val="535353"/>
                </a:solidFill>
              </a:rPr>
              <a:t>The governance and working methods of the EHEA must develop to meet these challenges.   A call for more precise instruments to measure implementation was made.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lvl1pPr defTabSz="438150">
              <a:defRPr sz="5400"/>
            </a:lvl1pPr>
          </a:lstStyle>
          <a:p>
            <a:pPr lvl="0">
              <a:defRPr cap="none" sz="1800">
                <a:solidFill>
                  <a:srgbClr val="000000"/>
                </a:solidFill>
              </a:defRPr>
            </a:pPr>
            <a:r>
              <a:rPr cap="all" sz="5400">
                <a:solidFill>
                  <a:srgbClr val="535353"/>
                </a:solidFill>
              </a:rPr>
              <a:t>Statement of the Fourth Bologna Policy forum</a:t>
            </a:r>
            <a:endParaRPr cap="all" sz="5400">
              <a:solidFill>
                <a:srgbClr val="535353"/>
              </a:solidFill>
            </a:endParaRPr>
          </a:p>
        </p:txBody>
      </p:sp>
      <p:sp>
        <p:nvSpPr>
          <p:cNvPr id="53" name="Shape 53"/>
          <p:cNvSpPr/>
          <p:nvPr>
            <p:ph type="body" idx="1"/>
          </p:nvPr>
        </p:nvSpPr>
        <p:spPr>
          <a:prstGeom prst="rect">
            <a:avLst/>
          </a:prstGeom>
        </p:spPr>
        <p:txBody>
          <a:bodyPr/>
          <a:lstStyle/>
          <a:p>
            <a:pPr lvl="0" marL="0" indent="0" defTabSz="356615">
              <a:lnSpc>
                <a:spcPct val="100000"/>
              </a:lnSpc>
              <a:spcBef>
                <a:spcPts val="0"/>
              </a:spcBef>
              <a:buSzTx/>
              <a:buNone/>
              <a:defRPr sz="1800">
                <a:solidFill>
                  <a:srgbClr val="000000"/>
                </a:solidFill>
              </a:defRPr>
            </a:pPr>
            <a:endParaRPr sz="3198">
              <a:latin typeface="Gill Sans"/>
              <a:ea typeface="Gill Sans"/>
              <a:cs typeface="Gill Sans"/>
              <a:sym typeface="Gill Sans"/>
            </a:endParaRPr>
          </a:p>
          <a:p>
            <a:pPr lvl="0" marL="361999" indent="-361999" defTabSz="356615">
              <a:lnSpc>
                <a:spcPct val="100000"/>
              </a:lnSpc>
              <a:spcBef>
                <a:spcPts val="0"/>
              </a:spcBef>
              <a:defRPr sz="1800">
                <a:solidFill>
                  <a:srgbClr val="000000"/>
                </a:solidFill>
              </a:defRPr>
            </a:pPr>
            <a:r>
              <a:rPr sz="3198"/>
              <a:t>Reaffirmed the intention to continue and strengthen the dialogue  with other regions of the world based on common challenges.</a:t>
            </a:r>
            <a:endParaRPr sz="3198"/>
          </a:p>
          <a:p>
            <a:pPr lvl="0" marL="361999" indent="-361999" defTabSz="356615">
              <a:lnSpc>
                <a:spcPct val="100000"/>
              </a:lnSpc>
              <a:spcBef>
                <a:spcPts val="0"/>
              </a:spcBef>
              <a:defRPr sz="1800">
                <a:solidFill>
                  <a:srgbClr val="000000"/>
                </a:solidFill>
              </a:defRPr>
            </a:pPr>
            <a:r>
              <a:rPr sz="3198"/>
              <a:t>Priority is given  to the development of national qualifications frameworks (including developing methodologies to establish compatibility between national frameworks within the EHEA).</a:t>
            </a:r>
            <a:endParaRPr sz="3198"/>
          </a:p>
          <a:p>
            <a:pPr lvl="0" marL="361999" indent="-361999" defTabSz="356615">
              <a:lnSpc>
                <a:spcPct val="100000"/>
              </a:lnSpc>
              <a:spcBef>
                <a:spcPts val="0"/>
              </a:spcBef>
              <a:defRPr sz="1800">
                <a:solidFill>
                  <a:srgbClr val="000000"/>
                </a:solidFill>
              </a:defRPr>
            </a:pPr>
            <a:r>
              <a:rPr sz="3198"/>
              <a:t>Developing cooperation in QA and encouraging quality assurance agencies from participating countries to work towards inclusion in EQAR.</a:t>
            </a:r>
            <a:endParaRPr sz="3198"/>
          </a:p>
          <a:p>
            <a:pPr lvl="0" marL="361999" indent="-361999" defTabSz="356615">
              <a:lnSpc>
                <a:spcPct val="100000"/>
              </a:lnSpc>
              <a:spcBef>
                <a:spcPts val="0"/>
              </a:spcBef>
              <a:defRPr sz="1800">
                <a:solidFill>
                  <a:srgbClr val="000000"/>
                </a:solidFill>
              </a:defRPr>
            </a:pPr>
            <a:r>
              <a:rPr sz="3198"/>
              <a:t>Improving mutual recognition of qualifications through improved  provision of information,  development of common  recognition practices and methodologies. </a:t>
            </a:r>
            <a:endParaRPr sz="3198"/>
          </a:p>
          <a:p>
            <a:pPr lvl="0" marL="361999" indent="-361999" defTabSz="356615">
              <a:lnSpc>
                <a:spcPct val="100000"/>
              </a:lnSpc>
              <a:spcBef>
                <a:spcPts val="0"/>
              </a:spcBef>
              <a:defRPr sz="1800">
                <a:solidFill>
                  <a:srgbClr val="000000"/>
                </a:solidFill>
              </a:defRPr>
            </a:pPr>
            <a:r>
              <a:rPr sz="3198"/>
              <a:t>Cooperation in  developing and implementing  credit systems taking into account the revised User’s guide. </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1270000" y="4152900"/>
            <a:ext cx="10464800" cy="647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solidFill>
                  <a:srgbClr val="000000"/>
                </a:solidFill>
              </a:defRPr>
            </a:pPr>
            <a:r>
              <a:rPr sz="3800">
                <a:solidFill>
                  <a:srgbClr val="535353"/>
                </a:solidFill>
              </a:rPr>
              <a:t>Thank you !</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