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79" r:id="rId3"/>
    <p:sldId id="281" r:id="rId4"/>
    <p:sldId id="280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09491-9784-40C8-B4CB-6BAA8EB24F47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A27B5-E907-4E21-9318-73F510C96E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02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BB66B-C8B2-47B2-B8FD-02D327B17338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942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EHIS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A27B5-E907-4E21-9318-73F510C96E4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779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E1F7F7C2-98EE-4CBC-AD48-D164AC27DB36}" type="datetimeFigureOut">
              <a:rPr lang="en-GB" smtClean="0"/>
              <a:t>12/10/2011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66D65422-AD26-4F55-B750-05334E3DB83D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680960" cy="2438399"/>
          </a:xfrm>
        </p:spPr>
        <p:txBody>
          <a:bodyPr/>
          <a:lstStyle/>
          <a:p>
            <a:r>
              <a:rPr lang="et-EE" dirty="0" smtClean="0"/>
              <a:t/>
            </a:r>
            <a:br>
              <a:rPr lang="et-EE" dirty="0" smtClean="0"/>
            </a:br>
            <a:endParaRPr lang="en-GB" dirty="0"/>
          </a:p>
        </p:txBody>
      </p:sp>
      <p:pic>
        <p:nvPicPr>
          <p:cNvPr id="4" name="Picture 11" descr="\\INCUPOWERBOOK\inc 1\Kliendid\Haridusmin\Esitlus_Soulis\Pildid\esile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216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11560" y="836713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t-EE" sz="8000" dirty="0" err="1" smtClean="0"/>
              <a:t>Diversity</a:t>
            </a:r>
            <a:r>
              <a:rPr lang="et-EE" sz="8000" dirty="0" smtClean="0"/>
              <a:t> </a:t>
            </a:r>
            <a:r>
              <a:rPr lang="et-EE" sz="8000" dirty="0" err="1" smtClean="0"/>
              <a:t>policy</a:t>
            </a:r>
            <a:endParaRPr lang="et-EE" sz="8000" dirty="0" smtClean="0"/>
          </a:p>
          <a:p>
            <a:pPr algn="r"/>
            <a:endParaRPr lang="et-EE" sz="8000" dirty="0" smtClean="0"/>
          </a:p>
          <a:p>
            <a:pPr algn="r"/>
            <a:endParaRPr lang="et-EE" sz="3200" dirty="0"/>
          </a:p>
          <a:p>
            <a:pPr algn="r"/>
            <a:r>
              <a:rPr lang="et-EE" sz="3200" dirty="0" smtClean="0"/>
              <a:t>Helen </a:t>
            </a:r>
            <a:r>
              <a:rPr lang="et-EE" sz="3200" dirty="0" err="1"/>
              <a:t>Põllo</a:t>
            </a:r>
            <a:endParaRPr lang="et-EE" sz="3200" dirty="0"/>
          </a:p>
          <a:p>
            <a:pPr algn="r"/>
            <a:r>
              <a:rPr lang="et-EE" sz="3200" dirty="0" err="1"/>
              <a:t>Ministry</a:t>
            </a:r>
            <a:r>
              <a:rPr lang="et-EE" sz="3200" dirty="0"/>
              <a:t> </a:t>
            </a:r>
            <a:r>
              <a:rPr lang="et-EE" sz="3200" dirty="0" err="1"/>
              <a:t>of</a:t>
            </a:r>
            <a:r>
              <a:rPr lang="et-EE" sz="3200" dirty="0"/>
              <a:t> </a:t>
            </a:r>
            <a:r>
              <a:rPr lang="et-EE" sz="3200" dirty="0" err="1"/>
              <a:t>Education</a:t>
            </a:r>
            <a:r>
              <a:rPr lang="et-EE" sz="3200" dirty="0"/>
              <a:t> and </a:t>
            </a:r>
            <a:r>
              <a:rPr lang="et-EE" sz="3200" dirty="0" err="1" smtClean="0"/>
              <a:t>Research</a:t>
            </a:r>
            <a:r>
              <a:rPr lang="et-EE" sz="3200" dirty="0" smtClean="0"/>
              <a:t/>
            </a:r>
            <a:br>
              <a:rPr lang="et-EE" sz="3200" dirty="0" smtClean="0"/>
            </a:br>
            <a:r>
              <a:rPr lang="et-EE" sz="3200" dirty="0" smtClean="0"/>
              <a:t>Estonia</a:t>
            </a:r>
            <a:endParaRPr lang="et-EE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521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304726" y="1775892"/>
            <a:ext cx="8309074" cy="3018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682" bIns="0"/>
          <a:lstStyle/>
          <a:p>
            <a:pPr marL="401822" indent="-401822">
              <a:lnSpc>
                <a:spcPct val="120000"/>
              </a:lnSpc>
              <a:buFont typeface="Arial" pitchFamily="34" charset="0"/>
              <a:buChar char="•"/>
              <a:defRPr/>
            </a:pPr>
            <a:endParaRPr lang="et-EE" sz="2500" dirty="0">
              <a:latin typeface="Adobe Garamond Pro" charset="0"/>
              <a:sym typeface="Adobe Garamond Pro" charset="0"/>
            </a:endParaRPr>
          </a:p>
          <a:p>
            <a:pPr algn="l">
              <a:lnSpc>
                <a:spcPct val="120000"/>
              </a:lnSpc>
              <a:defRPr/>
            </a:pPr>
            <a:endParaRPr lang="et-EE" sz="2500" dirty="0">
              <a:latin typeface="Adobe Garamond Pro" charset="0"/>
              <a:sym typeface="Adobe Garamond Pro" charset="0"/>
            </a:endParaRPr>
          </a:p>
          <a:p>
            <a:pPr algn="l">
              <a:lnSpc>
                <a:spcPct val="120000"/>
              </a:lnSpc>
              <a:defRPr/>
            </a:pPr>
            <a:endParaRPr lang="et-EE" sz="2500" dirty="0">
              <a:latin typeface="Adobe Garamond Pro" charset="0"/>
              <a:sym typeface="Adobe Garamond Pro" charset="0"/>
            </a:endParaRPr>
          </a:p>
        </p:txBody>
      </p:sp>
      <p:sp>
        <p:nvSpPr>
          <p:cNvPr id="34819" name="Line 2"/>
          <p:cNvSpPr>
            <a:spLocks noChangeShapeType="1"/>
          </p:cNvSpPr>
          <p:nvPr/>
        </p:nvSpPr>
        <p:spPr bwMode="auto">
          <a:xfrm flipV="1">
            <a:off x="418581" y="1268758"/>
            <a:ext cx="796304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t-EE"/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35781" y="546943"/>
            <a:ext cx="6750844" cy="607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t-EE" sz="3800">
                <a:latin typeface="TrashHand" charset="0"/>
                <a:sym typeface="TrashHand" charset="0"/>
              </a:rPr>
              <a:t>Higher Education in Estonia </a:t>
            </a:r>
            <a:endParaRPr lang="en-US" sz="3800" dirty="0">
              <a:latin typeface="TrashHand" charset="0"/>
              <a:sym typeface="TrashHand" charset="0"/>
            </a:endParaRPr>
          </a:p>
        </p:txBody>
      </p:sp>
      <p:sp>
        <p:nvSpPr>
          <p:cNvPr id="6" name="Rectangle 1"/>
          <p:cNvSpPr>
            <a:spLocks/>
          </p:cNvSpPr>
          <p:nvPr/>
        </p:nvSpPr>
        <p:spPr bwMode="auto">
          <a:xfrm>
            <a:off x="535780" y="2924943"/>
            <a:ext cx="8191873" cy="207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682" bIns="0"/>
          <a:lstStyle/>
          <a:p>
            <a:pPr marL="342900" indent="-342900" algn="l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000" dirty="0" smtClean="0">
                <a:latin typeface="Adobe Garamond Pro" charset="0"/>
                <a:sym typeface="Adobe Garamond Pro" charset="0"/>
              </a:rPr>
              <a:t>Higher education is offered at universities and professional higher education institutions (+ 2 vocational </a:t>
            </a:r>
            <a:r>
              <a:rPr lang="en-GB" sz="2000" dirty="0" err="1" smtClean="0">
                <a:latin typeface="Adobe Garamond Pro" charset="0"/>
                <a:sym typeface="Adobe Garamond Pro" charset="0"/>
              </a:rPr>
              <a:t>inst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it</a:t>
            </a:r>
            <a:r>
              <a:rPr lang="en-GB" sz="2000" dirty="0" err="1" smtClean="0">
                <a:latin typeface="Adobe Garamond Pro" charset="0"/>
                <a:sym typeface="Adobe Garamond Pro" charset="0"/>
              </a:rPr>
              <a:t>utions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 offering </a:t>
            </a:r>
            <a:r>
              <a:rPr lang="en-GB" sz="2000" dirty="0" err="1" smtClean="0">
                <a:latin typeface="Adobe Garamond Pro" charset="0"/>
                <a:sym typeface="Adobe Garamond Pro" charset="0"/>
              </a:rPr>
              <a:t>profes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s</a:t>
            </a:r>
            <a:r>
              <a:rPr lang="en-GB" sz="2000" dirty="0" err="1" smtClean="0">
                <a:latin typeface="Adobe Garamond Pro" charset="0"/>
                <a:sym typeface="Adobe Garamond Pro" charset="0"/>
              </a:rPr>
              <a:t>ional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 higher education program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m</a:t>
            </a:r>
            <a:r>
              <a:rPr lang="en-GB" sz="2000" dirty="0" err="1" smtClean="0">
                <a:latin typeface="Adobe Garamond Pro" charset="0"/>
                <a:sym typeface="Adobe Garamond Pro" charset="0"/>
              </a:rPr>
              <a:t>es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)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= </a:t>
            </a:r>
            <a:r>
              <a:rPr lang="et-EE" sz="2000" dirty="0" smtClean="0">
                <a:solidFill>
                  <a:srgbClr val="FF0000"/>
                </a:solidFill>
                <a:latin typeface="Adobe Garamond Pro" charset="0"/>
                <a:sym typeface="Adobe Garamond Pro" charset="0"/>
              </a:rPr>
              <a:t>33 / 29</a:t>
            </a:r>
            <a:endParaRPr lang="en-GB" sz="2000" dirty="0" smtClean="0">
              <a:solidFill>
                <a:srgbClr val="FF0000"/>
              </a:solidFill>
              <a:latin typeface="Adobe Garamond Pro" charset="0"/>
              <a:sym typeface="Adobe Garamond Pro" charset="0"/>
            </a:endParaRPr>
          </a:p>
          <a:p>
            <a:pPr marL="321457" indent="-321457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GB" sz="2000" dirty="0" smtClean="0">
                <a:latin typeface="Adobe Garamond Pro" charset="0"/>
                <a:sym typeface="Adobe Garamond Pro" charset="0"/>
              </a:rPr>
              <a:t>2 types of first level programmes: professional higher education programmes 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(3 or 4 years) focusing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 more 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on 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practical studies and bachelor programmes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(3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years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)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. Both enabling access to master studies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(1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or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2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years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)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.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Integrated programmes (5-6 years) in medicine,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veterinary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etc</a:t>
            </a:r>
            <a:r>
              <a:rPr lang="et-EE" sz="2000" dirty="0">
                <a:latin typeface="Adobe Garamond Pro" charset="0"/>
                <a:sym typeface="Adobe Garamond Pro" charset="0"/>
              </a:rPr>
              <a:t> 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PhD studies last 3-4 years </a:t>
            </a:r>
            <a:endParaRPr lang="et-EE" sz="2000" dirty="0" smtClean="0">
              <a:latin typeface="Adobe Garamond Pro" charset="0"/>
              <a:sym typeface="Adobe Garamond Pro" charset="0"/>
            </a:endParaRPr>
          </a:p>
          <a:p>
            <a:pPr marL="321457" indent="-321457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t-EE" sz="2000" dirty="0" smtClean="0">
                <a:latin typeface="Adobe Garamond Pro" charset="0"/>
                <a:sym typeface="Adobe Garamond Pro" charset="0"/>
              </a:rPr>
              <a:t>69 000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students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latin typeface="Adobe Garamond Pro" charset="0"/>
                <a:sym typeface="Adobe Garamond Pro" charset="0"/>
              </a:rPr>
              <a:t>66</a:t>
            </a:r>
            <a:r>
              <a:rPr lang="et-EE" sz="2000" dirty="0" smtClean="0">
                <a:solidFill>
                  <a:srgbClr val="FF0000"/>
                </a:solidFill>
                <a:latin typeface="Adobe Garamond Pro" charset="0"/>
                <a:sym typeface="Adobe Garamond Pro" charset="0"/>
              </a:rPr>
              <a:t>5</a:t>
            </a:r>
            <a:r>
              <a:rPr lang="en-GB" sz="2000" dirty="0" smtClean="0">
                <a:solidFill>
                  <a:srgbClr val="FF0000"/>
                </a:solidFill>
                <a:latin typeface="Adobe Garamond Pro" charset="0"/>
                <a:sym typeface="Adobe Garamond Pro" charset="0"/>
              </a:rPr>
              <a:t> </a:t>
            </a:r>
            <a:r>
              <a:rPr lang="en-GB" sz="2000" dirty="0">
                <a:solidFill>
                  <a:srgbClr val="FF0000"/>
                </a:solidFill>
                <a:latin typeface="Adobe Garamond Pro" charset="0"/>
                <a:sym typeface="Adobe Garamond Pro" charset="0"/>
              </a:rPr>
              <a:t>curriculums </a:t>
            </a:r>
            <a:r>
              <a:rPr lang="en-GB" sz="2000" dirty="0">
                <a:latin typeface="Adobe Garamond Pro" charset="0"/>
                <a:sym typeface="Adobe Garamond Pro" charset="0"/>
              </a:rPr>
              <a:t>are opened for </a:t>
            </a:r>
            <a:r>
              <a:rPr lang="en-GB" sz="2000" dirty="0" smtClean="0">
                <a:latin typeface="Adobe Garamond Pro" charset="0"/>
                <a:sym typeface="Adobe Garamond Pro" charset="0"/>
              </a:rPr>
              <a:t>admission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, + 5000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academic</a:t>
            </a:r>
            <a:r>
              <a:rPr lang="et-EE" sz="2000" dirty="0" smtClean="0">
                <a:latin typeface="Adobe Garamond Pro" charset="0"/>
                <a:sym typeface="Adobe Garamond Pro" charset="0"/>
              </a:rPr>
              <a:t> </a:t>
            </a:r>
            <a:r>
              <a:rPr lang="et-EE" sz="2000" dirty="0" err="1" smtClean="0">
                <a:latin typeface="Adobe Garamond Pro" charset="0"/>
                <a:sym typeface="Adobe Garamond Pro" charset="0"/>
              </a:rPr>
              <a:t>teachers</a:t>
            </a:r>
            <a:endParaRPr lang="en-GB" sz="2000" dirty="0">
              <a:latin typeface="Adobe Garamond Pro" charset="0"/>
              <a:sym typeface="Adobe Garamond Pro" charset="0"/>
            </a:endParaRPr>
          </a:p>
          <a:p>
            <a:pPr marL="321457" indent="-321457">
              <a:lnSpc>
                <a:spcPct val="120000"/>
              </a:lnSpc>
              <a:buFont typeface="Arial" pitchFamily="34" charset="0"/>
              <a:buChar char="•"/>
              <a:defRPr/>
            </a:pPr>
            <a:endParaRPr lang="en-GB" sz="2000" dirty="0" smtClean="0">
              <a:latin typeface="Adobe Garamond Pro" charset="0"/>
              <a:sym typeface="Adobe Garamond Pro" charset="0"/>
            </a:endParaRPr>
          </a:p>
          <a:p>
            <a:pPr>
              <a:lnSpc>
                <a:spcPct val="120000"/>
              </a:lnSpc>
              <a:defRPr/>
            </a:pPr>
            <a:endParaRPr lang="et-EE" sz="2000" dirty="0">
              <a:latin typeface="Adobe Garamond Pro" charset="0"/>
              <a:sym typeface="Adobe Garamond Pro" charset="0"/>
            </a:endParaRPr>
          </a:p>
          <a:p>
            <a:pPr marL="321457" indent="-321457">
              <a:lnSpc>
                <a:spcPct val="120000"/>
              </a:lnSpc>
              <a:buFont typeface="Arial" pitchFamily="34" charset="0"/>
              <a:buChar char="•"/>
              <a:defRPr/>
            </a:pPr>
            <a:endParaRPr lang="et-EE" sz="2500" dirty="0">
              <a:latin typeface="Adobe Garamond Pro" charset="0"/>
              <a:sym typeface="Adobe Garamond Pro" charset="0"/>
            </a:endParaRPr>
          </a:p>
        </p:txBody>
      </p:sp>
      <p:pic>
        <p:nvPicPr>
          <p:cNvPr id="34823" name="Picture 2" descr="M:\Mariann\Fotod\Photos\TARTU PICTURES\Peamaja väik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825" y="1290341"/>
            <a:ext cx="2072804" cy="1377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3" descr="M:\Eero ja uuemad asjad\Eriku pildid - õppetöö\oppetoo_preview\pipett väik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870" y="1293263"/>
            <a:ext cx="2063874" cy="1377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4" descr="M:\Eero ja uuemad asjad\Eriku pildid - õppetöö\oppetoo_preview\kohvik väik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90341"/>
            <a:ext cx="2061642" cy="1377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5" descr="M:\Eero ja uuemad asjad\Eriku pildid - õppetöö\oppetoo_preview\klaver väik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105" y="1293263"/>
            <a:ext cx="2068339" cy="1377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896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548680"/>
            <a:ext cx="7680960" cy="5638760"/>
          </a:xfrm>
        </p:spPr>
        <p:txBody>
          <a:bodyPr>
            <a:normAutofit/>
          </a:bodyPr>
          <a:lstStyle/>
          <a:p>
            <a:endParaRPr lang="et-EE" sz="36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t-EE" sz="3600" dirty="0" err="1" smtClean="0"/>
              <a:t>Quality</a:t>
            </a:r>
            <a:r>
              <a:rPr lang="et-EE" sz="3600" dirty="0" smtClean="0"/>
              <a:t> </a:t>
            </a:r>
            <a:r>
              <a:rPr lang="et-EE" sz="3600" dirty="0" err="1" smtClean="0"/>
              <a:t>assurance</a:t>
            </a:r>
            <a:r>
              <a:rPr lang="et-EE" sz="3600" dirty="0" smtClean="0"/>
              <a:t> – </a:t>
            </a:r>
            <a:r>
              <a:rPr lang="et-EE" sz="3600" dirty="0" err="1" smtClean="0"/>
              <a:t>evaluation</a:t>
            </a:r>
            <a:r>
              <a:rPr lang="et-EE" sz="3600" dirty="0" smtClean="0"/>
              <a:t> </a:t>
            </a:r>
            <a:r>
              <a:rPr lang="et-EE" sz="3600" dirty="0" err="1" smtClean="0"/>
              <a:t>of</a:t>
            </a:r>
            <a:r>
              <a:rPr lang="et-EE" sz="3600" dirty="0" smtClean="0"/>
              <a:t> </a:t>
            </a:r>
            <a:r>
              <a:rPr lang="et-EE" sz="3600" dirty="0" err="1" smtClean="0">
                <a:solidFill>
                  <a:srgbClr val="FF0000"/>
                </a:solidFill>
              </a:rPr>
              <a:t>study</a:t>
            </a:r>
            <a:r>
              <a:rPr lang="et-EE" sz="3600" dirty="0" smtClean="0">
                <a:solidFill>
                  <a:srgbClr val="FF0000"/>
                </a:solidFill>
              </a:rPr>
              <a:t> </a:t>
            </a:r>
            <a:r>
              <a:rPr lang="et-EE" sz="3600" dirty="0" err="1" smtClean="0">
                <a:solidFill>
                  <a:srgbClr val="FF0000"/>
                </a:solidFill>
              </a:rPr>
              <a:t>program</a:t>
            </a:r>
            <a:r>
              <a:rPr lang="et-EE" sz="3600" dirty="0" smtClean="0">
                <a:solidFill>
                  <a:srgbClr val="FF0000"/>
                </a:solidFill>
              </a:rPr>
              <a:t> </a:t>
            </a:r>
            <a:r>
              <a:rPr lang="et-EE" sz="3600" dirty="0" err="1" smtClean="0">
                <a:solidFill>
                  <a:srgbClr val="FF0000"/>
                </a:solidFill>
              </a:rPr>
              <a:t>groups</a:t>
            </a:r>
            <a:r>
              <a:rPr lang="et-EE" sz="3600" dirty="0" smtClean="0">
                <a:solidFill>
                  <a:srgbClr val="FF0000"/>
                </a:solidFill>
              </a:rPr>
              <a:t> </a:t>
            </a:r>
            <a:r>
              <a:rPr lang="et-EE" sz="3600" dirty="0" smtClean="0"/>
              <a:t>(2009-2011; 2011+) </a:t>
            </a:r>
            <a:r>
              <a:rPr lang="et-EE" sz="3600" dirty="0"/>
              <a:t>and </a:t>
            </a:r>
            <a:r>
              <a:rPr lang="et-EE" sz="3600" dirty="0" err="1" smtClean="0"/>
              <a:t>accreditation</a:t>
            </a:r>
            <a:r>
              <a:rPr lang="et-EE" sz="3600" dirty="0" smtClean="0"/>
              <a:t> </a:t>
            </a:r>
            <a:r>
              <a:rPr lang="et-EE" sz="3600" dirty="0" err="1" smtClean="0"/>
              <a:t>of</a:t>
            </a:r>
            <a:r>
              <a:rPr lang="et-EE" sz="3600" dirty="0" smtClean="0"/>
              <a:t> </a:t>
            </a:r>
            <a:r>
              <a:rPr lang="et-EE" sz="3600" dirty="0" err="1" smtClean="0"/>
              <a:t>institutions</a:t>
            </a:r>
            <a:r>
              <a:rPr lang="et-EE" sz="3600" dirty="0" smtClean="0"/>
              <a:t> </a:t>
            </a:r>
            <a:r>
              <a:rPr lang="et-EE" sz="3600" dirty="0"/>
              <a:t>(</a:t>
            </a:r>
            <a:r>
              <a:rPr lang="et-EE" sz="3600" dirty="0" smtClean="0"/>
              <a:t>2011 +)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t-EE" sz="3600" dirty="0" err="1" smtClean="0"/>
              <a:t>U-map</a:t>
            </a:r>
            <a:endParaRPr lang="et-EE" sz="36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t-EE" sz="3600" dirty="0" err="1" smtClean="0"/>
              <a:t>Financing</a:t>
            </a:r>
            <a:r>
              <a:rPr lang="et-EE" sz="3600" dirty="0" smtClean="0"/>
              <a:t> </a:t>
            </a:r>
            <a:r>
              <a:rPr lang="et-EE" sz="3600" dirty="0" err="1" smtClean="0"/>
              <a:t>of</a:t>
            </a:r>
            <a:r>
              <a:rPr lang="et-EE" sz="3600" dirty="0" smtClean="0"/>
              <a:t> </a:t>
            </a:r>
            <a:r>
              <a:rPr lang="et-EE" sz="3600" dirty="0" err="1" smtClean="0"/>
              <a:t>higher</a:t>
            </a:r>
            <a:r>
              <a:rPr lang="et-EE" sz="3600" dirty="0" smtClean="0"/>
              <a:t> </a:t>
            </a:r>
            <a:r>
              <a:rPr lang="et-EE" sz="3600" dirty="0" err="1" smtClean="0"/>
              <a:t>education</a:t>
            </a:r>
            <a:r>
              <a:rPr lang="et-EE" sz="3600" dirty="0" smtClean="0"/>
              <a:t>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78080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t-EE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t-EE" sz="2400" dirty="0" smtClean="0"/>
              <a:t>M</a:t>
            </a:r>
            <a:r>
              <a:rPr lang="en-US" sz="2400" dirty="0" err="1" smtClean="0"/>
              <a:t>apping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t-EE" sz="2400" dirty="0" smtClean="0"/>
              <a:t>Estonian </a:t>
            </a:r>
            <a:r>
              <a:rPr lang="en-US" sz="2400" dirty="0" smtClean="0"/>
              <a:t>higher </a:t>
            </a:r>
            <a:r>
              <a:rPr lang="en-US" sz="2400" dirty="0"/>
              <a:t>education institutions </a:t>
            </a:r>
            <a:r>
              <a:rPr lang="en-US" sz="2400" dirty="0" smtClean="0"/>
              <a:t>according </a:t>
            </a:r>
            <a:r>
              <a:rPr lang="en-US" sz="2400" dirty="0"/>
              <a:t>to the U-Map model </a:t>
            </a:r>
            <a:r>
              <a:rPr lang="et-EE" sz="2400" dirty="0" smtClean="0"/>
              <a:t>took </a:t>
            </a:r>
            <a:r>
              <a:rPr lang="en-GB" sz="2400" dirty="0" smtClean="0"/>
              <a:t>place in 2011.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t-EE" sz="2400" dirty="0" err="1">
                <a:solidFill>
                  <a:srgbClr val="FF0000"/>
                </a:solidFill>
              </a:rPr>
              <a:t>Not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 err="1">
                <a:solidFill>
                  <a:srgbClr val="FF0000"/>
                </a:solidFill>
              </a:rPr>
              <a:t>ranking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 err="1"/>
              <a:t>but</a:t>
            </a:r>
            <a:r>
              <a:rPr lang="et-EE" sz="2400" dirty="0"/>
              <a:t> </a:t>
            </a:r>
            <a:r>
              <a:rPr lang="et-EE" sz="2400" dirty="0" err="1"/>
              <a:t>classification</a:t>
            </a:r>
            <a:r>
              <a:rPr lang="et-EE" sz="2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2400" dirty="0" smtClean="0"/>
              <a:t>All HE institutions participated – at least started with the project. Not all of them reached to the end. Not all wanted to be published.</a:t>
            </a:r>
          </a:p>
          <a:p>
            <a:endParaRPr lang="et-EE" sz="2400" dirty="0" smtClean="0"/>
          </a:p>
          <a:p>
            <a:endParaRPr lang="et-EE" sz="2400" dirty="0" smtClean="0"/>
          </a:p>
          <a:p>
            <a:r>
              <a:rPr lang="et-EE" sz="2400" dirty="0" smtClean="0"/>
              <a:t> </a:t>
            </a:r>
            <a:endParaRPr lang="et-EE" sz="2400" dirty="0" smtClean="0">
              <a:solidFill>
                <a:srgbClr val="FF0000"/>
              </a:solidFill>
            </a:endParaRPr>
          </a:p>
          <a:p>
            <a:endParaRPr lang="et-EE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U-map </a:t>
            </a:r>
            <a:r>
              <a:rPr lang="en-GB" dirty="0" err="1" smtClean="0"/>
              <a:t>excersise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5796136" y="4221088"/>
            <a:ext cx="2664296" cy="20882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err="1" smtClean="0">
                <a:solidFill>
                  <a:schemeClr val="tx1"/>
                </a:solidFill>
              </a:rPr>
              <a:t>Coatching</a:t>
            </a:r>
            <a:endParaRPr lang="en-GB" sz="2800" dirty="0" smtClean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63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2426" y="404664"/>
            <a:ext cx="8324030" cy="578277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Internal experience: </a:t>
            </a:r>
            <a:endParaRPr lang="et-EE" sz="3200" dirty="0" smtClean="0"/>
          </a:p>
          <a:p>
            <a:pPr marL="342900" indent="-342900">
              <a:buFontTx/>
              <a:buChar char="-"/>
            </a:pPr>
            <a:r>
              <a:rPr lang="et-EE" sz="2400" dirty="0" err="1" smtClean="0"/>
              <a:t>Small</a:t>
            </a:r>
            <a:r>
              <a:rPr lang="et-EE" sz="2400" dirty="0" smtClean="0"/>
              <a:t> </a:t>
            </a:r>
            <a:r>
              <a:rPr lang="et-EE" sz="2400" dirty="0" err="1" smtClean="0"/>
              <a:t>country</a:t>
            </a:r>
            <a:r>
              <a:rPr lang="et-EE" sz="2400" dirty="0" smtClean="0"/>
              <a:t>, </a:t>
            </a:r>
            <a:r>
              <a:rPr lang="et-EE" sz="2400" dirty="0" err="1" smtClean="0"/>
              <a:t>basicly</a:t>
            </a:r>
            <a:r>
              <a:rPr lang="et-EE" sz="2400" dirty="0" smtClean="0"/>
              <a:t> </a:t>
            </a:r>
            <a:r>
              <a:rPr lang="et-EE" sz="2400" dirty="0" err="1" smtClean="0"/>
              <a:t>one</a:t>
            </a:r>
            <a:r>
              <a:rPr lang="et-EE" sz="2400" dirty="0" smtClean="0"/>
              <a:t> </a:t>
            </a:r>
            <a:r>
              <a:rPr lang="et-EE" sz="2400" dirty="0" err="1" smtClean="0"/>
              <a:t>reagion</a:t>
            </a:r>
            <a:r>
              <a:rPr lang="et-EE" sz="2400" dirty="0" smtClean="0"/>
              <a:t>. </a:t>
            </a:r>
          </a:p>
          <a:p>
            <a:r>
              <a:rPr lang="et-EE" sz="2400" dirty="0" err="1" smtClean="0"/>
              <a:t>You</a:t>
            </a:r>
            <a:r>
              <a:rPr lang="et-EE" sz="2400" dirty="0" smtClean="0"/>
              <a:t> </a:t>
            </a:r>
            <a:r>
              <a:rPr lang="et-EE" sz="2400" dirty="0" err="1" smtClean="0"/>
              <a:t>can</a:t>
            </a:r>
            <a:r>
              <a:rPr lang="et-EE" sz="2400" dirty="0" smtClean="0"/>
              <a:t> </a:t>
            </a:r>
            <a:r>
              <a:rPr lang="et-EE" sz="2400" dirty="0" err="1" smtClean="0"/>
              <a:t>compare</a:t>
            </a:r>
            <a:r>
              <a:rPr lang="et-EE" sz="2400" dirty="0" smtClean="0"/>
              <a:t> </a:t>
            </a:r>
            <a:r>
              <a:rPr lang="et-EE" sz="2400" dirty="0" err="1" smtClean="0"/>
              <a:t>what</a:t>
            </a:r>
            <a:r>
              <a:rPr lang="et-EE" sz="2400" dirty="0" smtClean="0"/>
              <a:t> </a:t>
            </a:r>
            <a:r>
              <a:rPr lang="et-EE" sz="2400" dirty="0" err="1" smtClean="0"/>
              <a:t>is</a:t>
            </a:r>
            <a:r>
              <a:rPr lang="et-EE" sz="2400" dirty="0"/>
              <a:t> </a:t>
            </a:r>
            <a:r>
              <a:rPr lang="et-EE" sz="2400" dirty="0" err="1" smtClean="0"/>
              <a:t>worth</a:t>
            </a:r>
            <a:r>
              <a:rPr lang="et-EE" sz="2400" dirty="0" smtClean="0"/>
              <a:t> </a:t>
            </a:r>
            <a:r>
              <a:rPr lang="et-EE" sz="2400" dirty="0" err="1" smtClean="0"/>
              <a:t>to</a:t>
            </a:r>
            <a:r>
              <a:rPr lang="et-EE" sz="2400" dirty="0" smtClean="0"/>
              <a:t> </a:t>
            </a:r>
            <a:r>
              <a:rPr lang="et-EE" sz="2400" dirty="0" err="1" smtClean="0"/>
              <a:t>compare</a:t>
            </a:r>
            <a:endParaRPr lang="en-GB" sz="2400" dirty="0" smtClean="0"/>
          </a:p>
          <a:p>
            <a:pPr marL="285750" indent="-285750">
              <a:buFontTx/>
              <a:buChar char="-"/>
            </a:pPr>
            <a:r>
              <a:rPr lang="en-GB" sz="2400" dirty="0" smtClean="0"/>
              <a:t>Ministry</a:t>
            </a:r>
            <a:r>
              <a:rPr lang="et-EE" sz="2400" dirty="0" smtClean="0"/>
              <a:t> </a:t>
            </a:r>
            <a:r>
              <a:rPr lang="et-EE" sz="2400" dirty="0" err="1"/>
              <a:t>has</a:t>
            </a:r>
            <a:r>
              <a:rPr lang="et-EE" sz="2400" dirty="0"/>
              <a:t> a </a:t>
            </a:r>
            <a:r>
              <a:rPr lang="et-EE" sz="2400" dirty="0" err="1"/>
              <a:t>minor</a:t>
            </a:r>
            <a:r>
              <a:rPr lang="et-EE" sz="2400" dirty="0"/>
              <a:t> </a:t>
            </a:r>
            <a:r>
              <a:rPr lang="et-EE" sz="2400" dirty="0" err="1"/>
              <a:t>role</a:t>
            </a:r>
            <a:r>
              <a:rPr lang="et-EE" sz="2400" dirty="0"/>
              <a:t> </a:t>
            </a:r>
            <a:r>
              <a:rPr lang="et-EE" sz="2400" dirty="0" err="1"/>
              <a:t>to</a:t>
            </a:r>
            <a:r>
              <a:rPr lang="et-EE" sz="2400" dirty="0"/>
              <a:t> </a:t>
            </a:r>
            <a:r>
              <a:rPr lang="et-EE" sz="2400" dirty="0" err="1"/>
              <a:t>play</a:t>
            </a:r>
            <a:endParaRPr lang="en-GB" sz="2400" dirty="0"/>
          </a:p>
          <a:p>
            <a:pPr marL="285750" indent="-285750">
              <a:buFontTx/>
              <a:buChar char="-"/>
            </a:pPr>
            <a:r>
              <a:rPr lang="en-GB" sz="2400" dirty="0" smtClean="0"/>
              <a:t>How do </a:t>
            </a:r>
            <a:r>
              <a:rPr lang="et-EE" sz="2400" dirty="0" smtClean="0">
                <a:solidFill>
                  <a:srgbClr val="FF0000"/>
                </a:solidFill>
              </a:rPr>
              <a:t>WE</a:t>
            </a:r>
            <a:r>
              <a:rPr lang="en-GB" sz="2400" dirty="0" smtClean="0"/>
              <a:t> understand the </a:t>
            </a:r>
            <a:r>
              <a:rPr lang="en-GB" sz="2400" dirty="0" err="1" smtClean="0"/>
              <a:t>indi</a:t>
            </a:r>
            <a:r>
              <a:rPr lang="et-EE" sz="2400" dirty="0"/>
              <a:t>c</a:t>
            </a:r>
            <a:r>
              <a:rPr lang="en-GB" sz="2400" dirty="0" err="1" smtClean="0"/>
              <a:t>ators</a:t>
            </a:r>
            <a:r>
              <a:rPr lang="en-GB" sz="2400" dirty="0" smtClean="0"/>
              <a:t> and </a:t>
            </a:r>
            <a:r>
              <a:rPr lang="et-EE" sz="2400" dirty="0" err="1" smtClean="0"/>
              <a:t>how</a:t>
            </a:r>
            <a:r>
              <a:rPr lang="et-EE" sz="2400" dirty="0" smtClean="0"/>
              <a:t> </a:t>
            </a:r>
            <a:r>
              <a:rPr lang="et-EE" sz="2400" dirty="0" err="1" smtClean="0"/>
              <a:t>we</a:t>
            </a:r>
            <a:r>
              <a:rPr lang="et-EE" sz="2400" dirty="0" smtClean="0"/>
              <a:t> </a:t>
            </a:r>
            <a:r>
              <a:rPr lang="en-GB" sz="2400" dirty="0" smtClean="0"/>
              <a:t>present our data</a:t>
            </a:r>
            <a:r>
              <a:rPr lang="et-EE" sz="2400" dirty="0" smtClean="0"/>
              <a:t>?</a:t>
            </a:r>
            <a:endParaRPr lang="en-GB" sz="2400" dirty="0" smtClean="0"/>
          </a:p>
          <a:p>
            <a:pPr marL="342900" indent="-342900">
              <a:buFontTx/>
              <a:buChar char="-"/>
            </a:pPr>
            <a:r>
              <a:rPr lang="et-EE" sz="2400" dirty="0" err="1" smtClean="0"/>
              <a:t>Have</a:t>
            </a:r>
            <a:r>
              <a:rPr lang="et-EE" sz="2400" dirty="0" err="1" smtClean="0">
                <a:solidFill>
                  <a:srgbClr val="FF0000"/>
                </a:solidFill>
              </a:rPr>
              <a:t>THEY</a:t>
            </a:r>
            <a:r>
              <a:rPr lang="et-EE" sz="2400" dirty="0" smtClean="0"/>
              <a:t> </a:t>
            </a:r>
            <a:r>
              <a:rPr lang="et-EE" sz="2400" dirty="0" err="1" smtClean="0"/>
              <a:t>given</a:t>
            </a:r>
            <a:r>
              <a:rPr lang="et-EE" sz="2400" dirty="0" smtClean="0"/>
              <a:t> </a:t>
            </a:r>
            <a:r>
              <a:rPr lang="et-EE" sz="2400" dirty="0" err="1" smtClean="0"/>
              <a:t>out</a:t>
            </a:r>
            <a:r>
              <a:rPr lang="et-EE" sz="2400" dirty="0" smtClean="0"/>
              <a:t> </a:t>
            </a:r>
            <a:r>
              <a:rPr lang="et-EE" sz="2400" dirty="0" err="1" smtClean="0"/>
              <a:t>the</a:t>
            </a:r>
            <a:r>
              <a:rPr lang="et-EE" sz="2400" dirty="0" smtClean="0"/>
              <a:t> </a:t>
            </a:r>
            <a:r>
              <a:rPr lang="et-EE" sz="2400" dirty="0" err="1" smtClean="0"/>
              <a:t>right</a:t>
            </a:r>
            <a:r>
              <a:rPr lang="et-EE" sz="2400" dirty="0" smtClean="0"/>
              <a:t> </a:t>
            </a:r>
            <a:r>
              <a:rPr lang="et-EE" sz="2400" dirty="0" err="1" smtClean="0"/>
              <a:t>information</a:t>
            </a:r>
            <a:r>
              <a:rPr lang="et-EE" sz="2400" dirty="0" smtClean="0"/>
              <a:t> ?</a:t>
            </a:r>
          </a:p>
          <a:p>
            <a:r>
              <a:rPr lang="en-GB" sz="2400" dirty="0" smtClean="0"/>
              <a:t>Result: double quality control </a:t>
            </a:r>
            <a:r>
              <a:rPr lang="et-EE" sz="2400" dirty="0" smtClean="0"/>
              <a:t>(</a:t>
            </a:r>
            <a:r>
              <a:rPr lang="et-EE" sz="2400" dirty="0" err="1" smtClean="0"/>
              <a:t>inside</a:t>
            </a:r>
            <a:r>
              <a:rPr lang="et-EE" sz="2400" dirty="0" smtClean="0"/>
              <a:t> </a:t>
            </a:r>
            <a:r>
              <a:rPr lang="et-EE" sz="2400" dirty="0" err="1" smtClean="0"/>
              <a:t>one</a:t>
            </a:r>
            <a:r>
              <a:rPr lang="et-EE" sz="2400" dirty="0" smtClean="0"/>
              <a:t> </a:t>
            </a:r>
            <a:r>
              <a:rPr lang="et-EE" sz="2400" dirty="0" err="1" smtClean="0"/>
              <a:t>institution</a:t>
            </a:r>
            <a:r>
              <a:rPr lang="et-EE" sz="2400" dirty="0" smtClean="0"/>
              <a:t> and </a:t>
            </a:r>
            <a:r>
              <a:rPr lang="et-EE" sz="2400" dirty="0" err="1" smtClean="0"/>
              <a:t>between</a:t>
            </a:r>
            <a:r>
              <a:rPr lang="et-EE" sz="2400" dirty="0" smtClean="0"/>
              <a:t> </a:t>
            </a:r>
            <a:r>
              <a:rPr lang="et-EE" sz="2400" dirty="0" err="1" smtClean="0"/>
              <a:t>institutions</a:t>
            </a:r>
            <a:r>
              <a:rPr lang="et-EE" sz="2400" dirty="0"/>
              <a:t>)</a:t>
            </a:r>
          </a:p>
          <a:p>
            <a:r>
              <a:rPr lang="et-EE" sz="2400" dirty="0" err="1" smtClean="0">
                <a:solidFill>
                  <a:srgbClr val="FF0000"/>
                </a:solidFill>
              </a:rPr>
              <a:t>Opens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up</a:t>
            </a:r>
            <a:r>
              <a:rPr lang="et-EE" sz="2400" dirty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new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discussions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about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data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collection</a:t>
            </a:r>
            <a:r>
              <a:rPr lang="et-EE" sz="2400" dirty="0" smtClean="0">
                <a:solidFill>
                  <a:srgbClr val="FF0000"/>
                </a:solidFill>
              </a:rPr>
              <a:t> and </a:t>
            </a:r>
            <a:r>
              <a:rPr lang="et-EE" sz="2400" dirty="0" err="1" smtClean="0">
                <a:solidFill>
                  <a:srgbClr val="FF0000"/>
                </a:solidFill>
              </a:rPr>
              <a:t>other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transparency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tools</a:t>
            </a:r>
            <a:endParaRPr lang="en-GB" sz="2400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et-E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988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GB" sz="2400" dirty="0" smtClean="0"/>
              <a:t>What will happen </a:t>
            </a:r>
            <a:r>
              <a:rPr lang="et-EE" sz="2400" dirty="0" err="1" smtClean="0"/>
              <a:t>when</a:t>
            </a:r>
            <a:r>
              <a:rPr lang="et-EE" sz="2400" dirty="0" smtClean="0"/>
              <a:t> </a:t>
            </a:r>
            <a:r>
              <a:rPr lang="et-EE" sz="2400" dirty="0" err="1" smtClean="0"/>
              <a:t>institutions</a:t>
            </a:r>
            <a:r>
              <a:rPr lang="et-EE" sz="2400" dirty="0" smtClean="0"/>
              <a:t> </a:t>
            </a:r>
            <a:r>
              <a:rPr lang="et-EE" sz="2400" dirty="0" err="1" smtClean="0"/>
              <a:t>from</a:t>
            </a:r>
            <a:r>
              <a:rPr lang="et-EE" sz="2400" dirty="0" smtClean="0"/>
              <a:t> </a:t>
            </a:r>
            <a:r>
              <a:rPr lang="et-EE" sz="2400" dirty="0" err="1" smtClean="0"/>
              <a:t>different</a:t>
            </a:r>
            <a:r>
              <a:rPr lang="et-EE" sz="2400" dirty="0" smtClean="0"/>
              <a:t> </a:t>
            </a:r>
            <a:r>
              <a:rPr lang="et-EE" sz="2400" dirty="0" err="1" smtClean="0"/>
              <a:t>countries</a:t>
            </a:r>
            <a:r>
              <a:rPr lang="et-EE" sz="2400" dirty="0" smtClean="0"/>
              <a:t> </a:t>
            </a:r>
            <a:r>
              <a:rPr lang="et-EE" sz="2400" dirty="0" err="1" smtClean="0"/>
              <a:t>will</a:t>
            </a:r>
            <a:r>
              <a:rPr lang="et-EE" sz="2400" dirty="0" smtClean="0"/>
              <a:t> </a:t>
            </a:r>
            <a:r>
              <a:rPr lang="et-EE" sz="2400" dirty="0" err="1" smtClean="0"/>
              <a:t>be</a:t>
            </a:r>
            <a:r>
              <a:rPr lang="et-EE" sz="2400" dirty="0" smtClean="0"/>
              <a:t> </a:t>
            </a:r>
            <a:r>
              <a:rPr lang="et-EE" sz="2400" dirty="0" err="1" smtClean="0"/>
              <a:t>involved</a:t>
            </a:r>
            <a:r>
              <a:rPr lang="en-GB" sz="2400" dirty="0" smtClean="0"/>
              <a:t>?!</a:t>
            </a:r>
          </a:p>
          <a:p>
            <a:pPr marL="285750" indent="-285750">
              <a:buFontTx/>
              <a:buChar char="-"/>
            </a:pPr>
            <a:r>
              <a:rPr lang="en-GB" sz="2400" dirty="0" smtClean="0"/>
              <a:t>Will it have </a:t>
            </a:r>
            <a:r>
              <a:rPr lang="et-EE" sz="2400" dirty="0" smtClean="0"/>
              <a:t>a </a:t>
            </a:r>
            <a:r>
              <a:rPr lang="en-GB" sz="2400" dirty="0" smtClean="0"/>
              <a:t>negative impact?</a:t>
            </a:r>
          </a:p>
          <a:p>
            <a:pPr marL="285750" indent="-285750">
              <a:buFontTx/>
              <a:buChar char="-"/>
            </a:pPr>
            <a:r>
              <a:rPr lang="et-EE" sz="2400" dirty="0" err="1" smtClean="0"/>
              <a:t>Will</a:t>
            </a:r>
            <a:r>
              <a:rPr lang="et-EE" sz="2400" dirty="0" smtClean="0"/>
              <a:t> </a:t>
            </a:r>
            <a:r>
              <a:rPr lang="et-EE" sz="2400" dirty="0" err="1" smtClean="0"/>
              <a:t>students</a:t>
            </a:r>
            <a:r>
              <a:rPr lang="et-EE" sz="2400" dirty="0" smtClean="0"/>
              <a:t> </a:t>
            </a:r>
            <a:r>
              <a:rPr lang="et-EE" sz="2400" dirty="0" err="1" smtClean="0"/>
              <a:t>find</a:t>
            </a:r>
            <a:r>
              <a:rPr lang="et-EE" sz="2400" dirty="0" smtClean="0"/>
              <a:t> </a:t>
            </a:r>
            <a:r>
              <a:rPr lang="et-EE" sz="2400" dirty="0" err="1" smtClean="0"/>
              <a:t>the</a:t>
            </a:r>
            <a:r>
              <a:rPr lang="et-EE" sz="2400" dirty="0" smtClean="0"/>
              <a:t> </a:t>
            </a:r>
            <a:r>
              <a:rPr lang="et-EE" sz="2400" dirty="0" err="1" smtClean="0"/>
              <a:t>information</a:t>
            </a:r>
            <a:r>
              <a:rPr lang="et-EE" sz="2400" dirty="0" smtClean="0"/>
              <a:t> </a:t>
            </a:r>
            <a:r>
              <a:rPr lang="et-EE" sz="2400" dirty="0" err="1" smtClean="0"/>
              <a:t>useful</a:t>
            </a:r>
            <a:r>
              <a:rPr lang="et-EE" sz="2400" dirty="0" smtClean="0"/>
              <a:t> and </a:t>
            </a:r>
            <a:r>
              <a:rPr lang="et-EE" sz="2400" dirty="0" err="1" smtClean="0"/>
              <a:t>interesting</a:t>
            </a:r>
            <a:r>
              <a:rPr lang="et-EE" sz="2400" dirty="0" smtClean="0"/>
              <a:t>  -</a:t>
            </a:r>
            <a:r>
              <a:rPr lang="et-EE" sz="2400" dirty="0" err="1" smtClean="0"/>
              <a:t>will</a:t>
            </a:r>
            <a:r>
              <a:rPr lang="et-EE" sz="2400" dirty="0" smtClean="0"/>
              <a:t> </a:t>
            </a:r>
            <a:r>
              <a:rPr lang="et-EE" sz="2400" dirty="0" err="1" smtClean="0"/>
              <a:t>they</a:t>
            </a:r>
            <a:r>
              <a:rPr lang="et-EE" sz="2400" dirty="0" smtClean="0"/>
              <a:t> </a:t>
            </a:r>
            <a:r>
              <a:rPr lang="et-EE" sz="2400" dirty="0" err="1" smtClean="0"/>
              <a:t>use</a:t>
            </a:r>
            <a:r>
              <a:rPr lang="et-EE" sz="2400" dirty="0" smtClean="0"/>
              <a:t> </a:t>
            </a:r>
            <a:r>
              <a:rPr lang="et-EE" sz="2400" dirty="0" err="1" smtClean="0"/>
              <a:t>it</a:t>
            </a:r>
            <a:r>
              <a:rPr lang="et-EE" sz="2400" dirty="0" smtClean="0"/>
              <a:t> at all? </a:t>
            </a:r>
            <a:r>
              <a:rPr lang="et-EE" sz="2400" dirty="0" err="1" smtClean="0"/>
              <a:t>Academic</a:t>
            </a:r>
            <a:r>
              <a:rPr lang="et-EE" sz="2400" dirty="0" smtClean="0"/>
              <a:t> </a:t>
            </a:r>
            <a:r>
              <a:rPr lang="et-EE" sz="2400" dirty="0" err="1" smtClean="0"/>
              <a:t>teachers</a:t>
            </a:r>
            <a:r>
              <a:rPr lang="et-EE" sz="2400" dirty="0" smtClean="0"/>
              <a:t>?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sz="2400" dirty="0" smtClean="0"/>
              <a:t>Understanding of</a:t>
            </a:r>
            <a:r>
              <a:rPr lang="et-EE" sz="2400" dirty="0" smtClean="0"/>
              <a:t> </a:t>
            </a:r>
            <a:r>
              <a:rPr lang="et-EE" sz="2400" dirty="0" err="1" smtClean="0"/>
              <a:t>the</a:t>
            </a:r>
            <a:r>
              <a:rPr lang="en-GB" sz="2400" dirty="0" smtClean="0"/>
              <a:t> results – is the highest rate always the best?</a:t>
            </a:r>
            <a:r>
              <a:rPr lang="et-EE" sz="2400" dirty="0" smtClean="0"/>
              <a:t> 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184176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/>
              <a:t/>
            </a:r>
            <a:br>
              <a:rPr lang="et-EE" dirty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/>
              <a:t/>
            </a:r>
            <a:br>
              <a:rPr lang="et-EE" dirty="0"/>
            </a:br>
            <a:r>
              <a:rPr lang="et-EE" dirty="0"/>
              <a:t>I</a:t>
            </a:r>
            <a:r>
              <a:rPr lang="et-EE" dirty="0" smtClean="0"/>
              <a:t>nternational  </a:t>
            </a:r>
            <a:r>
              <a:rPr lang="et-EE" dirty="0" err="1" smtClean="0"/>
              <a:t>result</a:t>
            </a:r>
            <a:r>
              <a:rPr lang="et-EE" dirty="0" smtClean="0"/>
              <a:t>?</a:t>
            </a:r>
            <a:r>
              <a:rPr lang="et-EE" dirty="0"/>
              <a:t/>
            </a:r>
            <a:br>
              <a:rPr lang="et-EE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51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180014" cy="4724400"/>
          </a:xfrm>
        </p:spPr>
        <p:txBody>
          <a:bodyPr/>
          <a:lstStyle/>
          <a:p>
            <a:endParaRPr lang="et-EE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/>
              <a:t>Based on </a:t>
            </a:r>
            <a:r>
              <a:rPr lang="en-GB" sz="4000" dirty="0" smtClean="0">
                <a:solidFill>
                  <a:srgbClr val="FF0000"/>
                </a:solidFill>
              </a:rPr>
              <a:t>x</a:t>
            </a:r>
            <a:r>
              <a:rPr lang="en-GB" sz="2800" dirty="0" smtClean="0"/>
              <a:t> nr of indicators measured annually by the </a:t>
            </a:r>
            <a:r>
              <a:rPr lang="en-GB" sz="2800" dirty="0" err="1" smtClean="0"/>
              <a:t>MoER</a:t>
            </a:r>
            <a:endParaRPr lang="en-GB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/>
              <a:t>Finding the „right“ indicators to use  </a:t>
            </a:r>
          </a:p>
          <a:p>
            <a:r>
              <a:rPr lang="en-GB" sz="2800" dirty="0" smtClean="0"/>
              <a:t>                                                                profiling institutions</a:t>
            </a:r>
          </a:p>
          <a:p>
            <a:endParaRPr lang="et-EE" sz="2800" dirty="0" smtClean="0"/>
          </a:p>
          <a:p>
            <a:r>
              <a:rPr lang="et-EE" sz="2800" dirty="0"/>
              <a:t> </a:t>
            </a:r>
            <a:r>
              <a:rPr lang="et-EE" sz="2800" dirty="0" smtClean="0"/>
              <a:t>                                            </a:t>
            </a:r>
          </a:p>
          <a:p>
            <a:r>
              <a:rPr lang="et-EE" sz="2800" dirty="0"/>
              <a:t> </a:t>
            </a:r>
            <a:r>
              <a:rPr lang="et-EE" sz="2800" dirty="0" smtClean="0"/>
              <a:t>                                                                               </a:t>
            </a:r>
            <a:r>
              <a:rPr lang="en-GB" sz="2800" dirty="0" smtClean="0"/>
              <a:t>Negotiations</a:t>
            </a:r>
          </a:p>
          <a:p>
            <a:endParaRPr lang="et-EE" sz="2800" dirty="0"/>
          </a:p>
          <a:p>
            <a:endParaRPr lang="en-GB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Financing</a:t>
            </a:r>
            <a:r>
              <a:rPr lang="et-EE" dirty="0" smtClean="0"/>
              <a:t> </a:t>
            </a:r>
            <a:r>
              <a:rPr lang="et-EE" dirty="0" err="1" smtClean="0"/>
              <a:t>higher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+2012</a:t>
            </a: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6588224" y="3284984"/>
            <a:ext cx="864096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Arrow 4"/>
          <p:cNvSpPr/>
          <p:nvPr/>
        </p:nvSpPr>
        <p:spPr>
          <a:xfrm rot="5400000">
            <a:off x="6979824" y="4725144"/>
            <a:ext cx="720080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73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endParaRPr lang="et-EE" dirty="0" smtClean="0"/>
          </a:p>
          <a:p>
            <a:pPr algn="ctr"/>
            <a:endParaRPr lang="et-EE" dirty="0"/>
          </a:p>
          <a:p>
            <a:pPr algn="ctr"/>
            <a:endParaRPr lang="et-EE" dirty="0" smtClean="0"/>
          </a:p>
          <a:p>
            <a:pPr algn="ctr"/>
            <a:r>
              <a:rPr lang="et-EE" sz="7200" dirty="0" err="1" smtClean="0"/>
              <a:t>Thank</a:t>
            </a:r>
            <a:r>
              <a:rPr lang="et-EE" sz="7200" dirty="0" smtClean="0"/>
              <a:t> </a:t>
            </a:r>
            <a:r>
              <a:rPr lang="et-EE" sz="7200" dirty="0" err="1" smtClean="0"/>
              <a:t>you</a:t>
            </a:r>
            <a:r>
              <a:rPr lang="et-EE" sz="7200" dirty="0" smtClean="0"/>
              <a:t> !</a:t>
            </a:r>
          </a:p>
          <a:p>
            <a:pPr algn="ctr"/>
            <a:r>
              <a:rPr lang="et-EE" sz="7200" dirty="0">
                <a:solidFill>
                  <a:srgbClr val="FF0000"/>
                </a:solidFill>
              </a:rPr>
              <a:t>A</a:t>
            </a:r>
            <a:r>
              <a:rPr lang="et-EE" sz="7200" dirty="0" smtClean="0">
                <a:solidFill>
                  <a:srgbClr val="FF0000"/>
                </a:solidFill>
              </a:rPr>
              <a:t>itäh!</a:t>
            </a:r>
            <a:endParaRPr lang="en-GB" sz="72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8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1858</TotalTime>
  <Words>357</Words>
  <Application>Microsoft Office PowerPoint</Application>
  <PresentationFormat>On-screen Show (4:3)</PresentationFormat>
  <Paragraphs>54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Mylar</vt:lpstr>
      <vt:lpstr> </vt:lpstr>
      <vt:lpstr>PowerPoint Presentation</vt:lpstr>
      <vt:lpstr>PowerPoint Presentation</vt:lpstr>
      <vt:lpstr>U-map excersise</vt:lpstr>
      <vt:lpstr>PowerPoint Presentation</vt:lpstr>
      <vt:lpstr>     International  result? </vt:lpstr>
      <vt:lpstr>Financing higher education +2012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</dc:title>
  <dc:creator>Helen Põllo</dc:creator>
  <cp:lastModifiedBy>Helen Põllo</cp:lastModifiedBy>
  <cp:revision>57</cp:revision>
  <dcterms:created xsi:type="dcterms:W3CDTF">2011-10-06T07:19:30Z</dcterms:created>
  <dcterms:modified xsi:type="dcterms:W3CDTF">2011-10-12T13:41:13Z</dcterms:modified>
</cp:coreProperties>
</file>