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customXml/itemProps1.xml" ContentType="application/vnd.openxmlformats-officedocument.customXmlProperties+xml"/>
  <Default Extension="rels" ContentType="application/vnd.openxmlformats-package.relationships+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Default Extension="bin" ContentType="application/vnd.openxmlformats-officedocument.presentationml.printerSettings"/>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customXml/itemProps2.xml" ContentType="application/vnd.openxmlformats-officedocument.customXmlProperties+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Default Extension="jpeg" ContentType="image/jpeg"/>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901" r:id="rId1"/>
  </p:sldMasterIdLst>
  <p:notesMasterIdLst>
    <p:notesMasterId r:id="rId21"/>
  </p:notesMasterIdLst>
  <p:sldIdLst>
    <p:sldId id="256" r:id="rId2"/>
    <p:sldId id="260" r:id="rId3"/>
    <p:sldId id="257" r:id="rId4"/>
    <p:sldId id="261" r:id="rId5"/>
    <p:sldId id="265" r:id="rId6"/>
    <p:sldId id="266" r:id="rId7"/>
    <p:sldId id="267" r:id="rId8"/>
    <p:sldId id="268" r:id="rId9"/>
    <p:sldId id="262" r:id="rId10"/>
    <p:sldId id="263" r:id="rId11"/>
    <p:sldId id="272" r:id="rId12"/>
    <p:sldId id="269" r:id="rId13"/>
    <p:sldId id="270" r:id="rId14"/>
    <p:sldId id="274" r:id="rId15"/>
    <p:sldId id="275" r:id="rId16"/>
    <p:sldId id="273" r:id="rId17"/>
    <p:sldId id="276" r:id="rId18"/>
    <p:sldId id="277" r:id="rId19"/>
    <p:sldId id="280" r:id="rId2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outlineView">
  <p:normalViewPr showOutlineIcons="0">
    <p:restoredLeft sz="34615" autoAdjust="0"/>
    <p:restoredTop sz="86458" autoAdjust="0"/>
  </p:normalViewPr>
  <p:slideViewPr>
    <p:cSldViewPr snapToGrid="0" snapToObjects="1">
      <p:cViewPr varScale="1">
        <p:scale>
          <a:sx n="72" d="100"/>
          <a:sy n="72" d="100"/>
        </p:scale>
        <p:origin x="-520" y="-10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tableStyles" Target="tableStyles.xml"/><Relationship Id="rId13" Type="http://schemas.openxmlformats.org/officeDocument/2006/relationships/slide" Target="slides/slide12.xml"/><Relationship Id="rId18" Type="http://schemas.openxmlformats.org/officeDocument/2006/relationships/slide" Target="slides/slide17.xml"/><Relationship Id="rId8" Type="http://schemas.openxmlformats.org/officeDocument/2006/relationships/slide" Target="slides/slide7.xml"/><Relationship Id="rId21" Type="http://schemas.openxmlformats.org/officeDocument/2006/relationships/notesMaster" Target="notesMasters/notesMaster1.xml"/><Relationship Id="rId3" Type="http://schemas.openxmlformats.org/officeDocument/2006/relationships/slide" Target="slides/slide2.xml"/><Relationship Id="rId25" Type="http://schemas.openxmlformats.org/officeDocument/2006/relationships/theme" Target="theme/theme1.xml"/><Relationship Id="rId12" Type="http://schemas.openxmlformats.org/officeDocument/2006/relationships/slide" Target="slides/slide11.xml"/><Relationship Id="rId17" Type="http://schemas.openxmlformats.org/officeDocument/2006/relationships/slide" Target="slides/slide16.xml"/><Relationship Id="rId7" Type="http://schemas.openxmlformats.org/officeDocument/2006/relationships/slide" Target="slides/slide6.xml"/><Relationship Id="rId20" Type="http://schemas.openxmlformats.org/officeDocument/2006/relationships/slide" Target="slides/slide19.xml"/><Relationship Id="rId16" Type="http://schemas.openxmlformats.org/officeDocument/2006/relationships/slide" Target="slides/slide15.xml"/><Relationship Id="rId2" Type="http://schemas.openxmlformats.org/officeDocument/2006/relationships/slide" Target="slides/slide1.xml"/><Relationship Id="rId29" Type="http://schemas.openxmlformats.org/officeDocument/2006/relationships/customXml" Target="../customXml/item3.xml"/><Relationship Id="rId24" Type="http://schemas.openxmlformats.org/officeDocument/2006/relationships/viewProps" Target="viewProps.xml"/><Relationship Id="rId11" Type="http://schemas.openxmlformats.org/officeDocument/2006/relationships/slide" Target="slides/slide10.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presProps" Target="presProps.xml"/><Relationship Id="rId15" Type="http://schemas.openxmlformats.org/officeDocument/2006/relationships/slide" Target="slides/slide14.xml"/><Relationship Id="rId5" Type="http://schemas.openxmlformats.org/officeDocument/2006/relationships/slide" Target="slides/slide4.xml"/><Relationship Id="rId28" Type="http://schemas.openxmlformats.org/officeDocument/2006/relationships/customXml" Target="../customXml/item2.xml"/><Relationship Id="rId10" Type="http://schemas.openxmlformats.org/officeDocument/2006/relationships/slide" Target="slides/slide9.xml"/><Relationship Id="rId19" Type="http://schemas.openxmlformats.org/officeDocument/2006/relationships/slide" Target="slides/slide18.xml"/><Relationship Id="rId9" Type="http://schemas.openxmlformats.org/officeDocument/2006/relationships/slide" Target="slides/slide8.xml"/><Relationship Id="rId22" Type="http://schemas.openxmlformats.org/officeDocument/2006/relationships/printerSettings" Target="printerSettings/printerSettings1.bin"/><Relationship Id="rId14" Type="http://schemas.openxmlformats.org/officeDocument/2006/relationships/slide" Target="slides/slide13.xml"/><Relationship Id="rId4" Type="http://schemas.openxmlformats.org/officeDocument/2006/relationships/slide" Target="slides/slide3.xml"/><Relationship Id="rId27" Type="http://schemas.openxmlformats.org/officeDocument/2006/relationships/customXml" Target="../customXml/item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ECE3127-D13C-B742-AFA5-8A5C63E621BB}" type="datetimeFigureOut">
              <a:rPr lang="en-US" smtClean="0"/>
              <a:t>21.05.12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t-EE" smtClean="0"/>
              <a:t>Click to edit Master text styles</a:t>
            </a:r>
          </a:p>
          <a:p>
            <a:pPr lvl="1"/>
            <a:r>
              <a:rPr lang="et-EE" smtClean="0"/>
              <a:t>Second level</a:t>
            </a:r>
          </a:p>
          <a:p>
            <a:pPr lvl="2"/>
            <a:r>
              <a:rPr lang="et-EE" smtClean="0"/>
              <a:t>Third level</a:t>
            </a:r>
          </a:p>
          <a:p>
            <a:pPr lvl="3"/>
            <a:r>
              <a:rPr lang="et-EE" smtClean="0"/>
              <a:t>Fourth level</a:t>
            </a:r>
          </a:p>
          <a:p>
            <a:pPr lvl="4"/>
            <a:r>
              <a:rPr lang="et-EE"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EB7F82D-25D5-024B-80B2-9B2BD3B2FDEB}" type="slidenum">
              <a:rPr lang="en-US" smtClean="0"/>
              <a:t>‹#›</a:t>
            </a:fld>
            <a:endParaRPr lang="en-US"/>
          </a:p>
        </p:txBody>
      </p:sp>
    </p:spTree>
    <p:extLst>
      <p:ext uri="{BB962C8B-B14F-4D97-AF65-F5344CB8AC3E}">
        <p14:creationId xmlns:p14="http://schemas.microsoft.com/office/powerpoint/2010/main" val="3188245954"/>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Mida</a:t>
            </a:r>
            <a:r>
              <a:rPr lang="en-US" dirty="0" smtClean="0"/>
              <a:t> </a:t>
            </a:r>
            <a:r>
              <a:rPr lang="en-US" dirty="0" err="1" smtClean="0"/>
              <a:t>uurin</a:t>
            </a:r>
            <a:r>
              <a:rPr lang="en-US" dirty="0" smtClean="0"/>
              <a:t> </a:t>
            </a:r>
            <a:r>
              <a:rPr lang="en-US" dirty="0" err="1" smtClean="0"/>
              <a:t>ja</a:t>
            </a:r>
            <a:r>
              <a:rPr lang="en-US" dirty="0" smtClean="0"/>
              <a:t> </a:t>
            </a:r>
            <a:r>
              <a:rPr lang="en-US" dirty="0" err="1" smtClean="0"/>
              <a:t>miks</a:t>
            </a:r>
            <a:r>
              <a:rPr lang="en-US" dirty="0" smtClean="0"/>
              <a:t>? </a:t>
            </a:r>
            <a:r>
              <a:rPr lang="en-US" dirty="0" err="1" smtClean="0"/>
              <a:t>Minu</a:t>
            </a:r>
            <a:r>
              <a:rPr lang="en-US" dirty="0" smtClean="0"/>
              <a:t> </a:t>
            </a:r>
            <a:r>
              <a:rPr lang="en-US" dirty="0" err="1" smtClean="0"/>
              <a:t>taustast</a:t>
            </a:r>
            <a:r>
              <a:rPr lang="en-US" dirty="0" smtClean="0"/>
              <a:t> </a:t>
            </a:r>
            <a:r>
              <a:rPr lang="en-US" dirty="0" err="1" smtClean="0"/>
              <a:t>veidi</a:t>
            </a:r>
            <a:r>
              <a:rPr lang="en-US" dirty="0" smtClean="0"/>
              <a:t>?</a:t>
            </a:r>
            <a:endParaRPr lang="en-US" dirty="0"/>
          </a:p>
        </p:txBody>
      </p:sp>
      <p:sp>
        <p:nvSpPr>
          <p:cNvPr id="4" name="Slide Number Placeholder 3"/>
          <p:cNvSpPr>
            <a:spLocks noGrp="1"/>
          </p:cNvSpPr>
          <p:nvPr>
            <p:ph type="sldNum" sz="quarter" idx="10"/>
          </p:nvPr>
        </p:nvSpPr>
        <p:spPr/>
        <p:txBody>
          <a:bodyPr/>
          <a:lstStyle/>
          <a:p>
            <a:fld id="{EEB7F82D-25D5-024B-80B2-9B2BD3B2FDEB}" type="slidenum">
              <a:rPr lang="en-US" smtClean="0"/>
              <a:t>2</a:t>
            </a:fld>
            <a:endParaRPr lang="en-US"/>
          </a:p>
        </p:txBody>
      </p:sp>
    </p:spTree>
    <p:extLst>
      <p:ext uri="{BB962C8B-B14F-4D97-AF65-F5344CB8AC3E}">
        <p14:creationId xmlns:p14="http://schemas.microsoft.com/office/powerpoint/2010/main" val="23875610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70%</a:t>
            </a:r>
            <a:r>
              <a:rPr lang="en-US" baseline="0" dirty="0" smtClean="0"/>
              <a:t> </a:t>
            </a:r>
            <a:r>
              <a:rPr lang="en-US" baseline="0" dirty="0" err="1" smtClean="0"/>
              <a:t>nõustajaid</a:t>
            </a:r>
            <a:r>
              <a:rPr lang="en-US" baseline="0" dirty="0" smtClean="0"/>
              <a:t> </a:t>
            </a:r>
            <a:r>
              <a:rPr lang="en-US" baseline="0" dirty="0" err="1" smtClean="0"/>
              <a:t>toetab</a:t>
            </a:r>
            <a:r>
              <a:rPr lang="en-US" baseline="0" dirty="0" smtClean="0"/>
              <a:t> </a:t>
            </a:r>
            <a:r>
              <a:rPr lang="en-US" baseline="0" dirty="0" err="1" smtClean="0"/>
              <a:t>vormi</a:t>
            </a:r>
            <a:r>
              <a:rPr lang="en-US" baseline="0" dirty="0" smtClean="0"/>
              <a:t> </a:t>
            </a:r>
            <a:r>
              <a:rPr lang="en-US" baseline="0" dirty="0" err="1" smtClean="0"/>
              <a:t>täitmist</a:t>
            </a:r>
            <a:r>
              <a:rPr lang="en-US" baseline="0" dirty="0" smtClean="0"/>
              <a:t>!</a:t>
            </a:r>
          </a:p>
          <a:p>
            <a:r>
              <a:rPr lang="en-US" baseline="0" dirty="0" smtClean="0"/>
              <a:t>A tool for power that gets acted out!</a:t>
            </a:r>
            <a:endParaRPr lang="en-US" dirty="0"/>
          </a:p>
        </p:txBody>
      </p:sp>
      <p:sp>
        <p:nvSpPr>
          <p:cNvPr id="4" name="Slide Number Placeholder 3"/>
          <p:cNvSpPr>
            <a:spLocks noGrp="1"/>
          </p:cNvSpPr>
          <p:nvPr>
            <p:ph type="sldNum" sz="quarter" idx="10"/>
          </p:nvPr>
        </p:nvSpPr>
        <p:spPr/>
        <p:txBody>
          <a:bodyPr/>
          <a:lstStyle/>
          <a:p>
            <a:fld id="{EEB7F82D-25D5-024B-80B2-9B2BD3B2FDEB}" type="slidenum">
              <a:rPr lang="en-US" smtClean="0"/>
              <a:t>15</a:t>
            </a:fld>
            <a:endParaRPr lang="en-US"/>
          </a:p>
        </p:txBody>
      </p:sp>
    </p:spTree>
    <p:extLst>
      <p:ext uri="{BB962C8B-B14F-4D97-AF65-F5344CB8AC3E}">
        <p14:creationId xmlns:p14="http://schemas.microsoft.com/office/powerpoint/2010/main" val="265033842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44034"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t-EE" dirty="0">
                <a:latin typeface="Calibri" charset="0"/>
              </a:rPr>
              <a:t>RPL requires an individual approach for the students. But the university today is going towards massification, neo-liberal values etc.</a:t>
            </a:r>
          </a:p>
          <a:p>
            <a:pPr eaLnBrk="1" hangingPunct="1">
              <a:spcBef>
                <a:spcPct val="0"/>
              </a:spcBef>
            </a:pPr>
            <a:r>
              <a:rPr lang="et-EE" dirty="0">
                <a:latin typeface="Calibri" charset="0"/>
              </a:rPr>
              <a:t>Councellors are not happy with it! Assessors are not happy with it! Students are not sure what is going on!</a:t>
            </a:r>
          </a:p>
          <a:p>
            <a:pPr eaLnBrk="1" hangingPunct="1">
              <a:spcBef>
                <a:spcPct val="0"/>
              </a:spcBef>
            </a:pPr>
            <a:endParaRPr lang="et-EE" dirty="0" smtClean="0">
              <a:latin typeface="Calibri" charset="0"/>
            </a:endParaRPr>
          </a:p>
          <a:p>
            <a:pPr eaLnBrk="1" hangingPunct="1">
              <a:spcBef>
                <a:spcPct val="0"/>
              </a:spcBef>
            </a:pPr>
            <a:r>
              <a:rPr lang="et-EE" dirty="0" smtClean="0">
                <a:latin typeface="Calibri" charset="0"/>
              </a:rPr>
              <a:t>SIMPLIFIED</a:t>
            </a:r>
            <a:r>
              <a:rPr lang="et-EE" baseline="0" dirty="0" smtClean="0">
                <a:latin typeface="Calibri" charset="0"/>
              </a:rPr>
              <a:t> view on learning – KOLB!!!! </a:t>
            </a:r>
            <a:r>
              <a:rPr lang="en-US" baseline="0" dirty="0" smtClean="0">
                <a:latin typeface="Calibri" charset="0"/>
              </a:rPr>
              <a:t>E</a:t>
            </a:r>
            <a:r>
              <a:rPr lang="et-EE" baseline="0" dirty="0" smtClean="0">
                <a:latin typeface="Calibri" charset="0"/>
              </a:rPr>
              <a:t>xperiential learning</a:t>
            </a:r>
            <a:endParaRPr lang="et-EE" dirty="0">
              <a:latin typeface="Calibri" charset="0"/>
            </a:endParaRPr>
          </a:p>
        </p:txBody>
      </p:sp>
      <p:sp>
        <p:nvSpPr>
          <p:cNvPr id="44035"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300">
                <a:solidFill>
                  <a:schemeClr val="tx1"/>
                </a:solidFill>
                <a:latin typeface="Arial" charset="0"/>
                <a:ea typeface="ＭＳ Ｐゴシック" charset="0"/>
                <a:cs typeface="ＭＳ Ｐゴシック" charset="0"/>
              </a:defRPr>
            </a:lvl1pPr>
            <a:lvl2pPr marL="702756" indent="-270291" eaLnBrk="0" hangingPunct="0">
              <a:defRPr sz="2300">
                <a:solidFill>
                  <a:schemeClr val="tx1"/>
                </a:solidFill>
                <a:latin typeface="Arial" charset="0"/>
                <a:ea typeface="ＭＳ Ｐゴシック" charset="0"/>
              </a:defRPr>
            </a:lvl2pPr>
            <a:lvl3pPr marL="1081164" indent="-216233" eaLnBrk="0" hangingPunct="0">
              <a:defRPr sz="2300">
                <a:solidFill>
                  <a:schemeClr val="tx1"/>
                </a:solidFill>
                <a:latin typeface="Arial" charset="0"/>
                <a:ea typeface="ＭＳ Ｐゴシック" charset="0"/>
              </a:defRPr>
            </a:lvl3pPr>
            <a:lvl4pPr marL="1513629" indent="-216233" eaLnBrk="0" hangingPunct="0">
              <a:defRPr sz="2300">
                <a:solidFill>
                  <a:schemeClr val="tx1"/>
                </a:solidFill>
                <a:latin typeface="Arial" charset="0"/>
                <a:ea typeface="ＭＳ Ｐゴシック" charset="0"/>
              </a:defRPr>
            </a:lvl4pPr>
            <a:lvl5pPr marL="1946095" indent="-216233" eaLnBrk="0" hangingPunct="0">
              <a:defRPr sz="2300">
                <a:solidFill>
                  <a:schemeClr val="tx1"/>
                </a:solidFill>
                <a:latin typeface="Arial" charset="0"/>
                <a:ea typeface="ＭＳ Ｐゴシック" charset="0"/>
              </a:defRPr>
            </a:lvl5pPr>
            <a:lvl6pPr marL="2378560" indent="-216233" eaLnBrk="0" fontAlgn="base" hangingPunct="0">
              <a:spcBef>
                <a:spcPct val="0"/>
              </a:spcBef>
              <a:spcAft>
                <a:spcPct val="0"/>
              </a:spcAft>
              <a:defRPr sz="2300">
                <a:solidFill>
                  <a:schemeClr val="tx1"/>
                </a:solidFill>
                <a:latin typeface="Arial" charset="0"/>
                <a:ea typeface="ＭＳ Ｐゴシック" charset="0"/>
              </a:defRPr>
            </a:lvl6pPr>
            <a:lvl7pPr marL="2811026" indent="-216233" eaLnBrk="0" fontAlgn="base" hangingPunct="0">
              <a:spcBef>
                <a:spcPct val="0"/>
              </a:spcBef>
              <a:spcAft>
                <a:spcPct val="0"/>
              </a:spcAft>
              <a:defRPr sz="2300">
                <a:solidFill>
                  <a:schemeClr val="tx1"/>
                </a:solidFill>
                <a:latin typeface="Arial" charset="0"/>
                <a:ea typeface="ＭＳ Ｐゴシック" charset="0"/>
              </a:defRPr>
            </a:lvl7pPr>
            <a:lvl8pPr marL="3243491" indent="-216233" eaLnBrk="0" fontAlgn="base" hangingPunct="0">
              <a:spcBef>
                <a:spcPct val="0"/>
              </a:spcBef>
              <a:spcAft>
                <a:spcPct val="0"/>
              </a:spcAft>
              <a:defRPr sz="2300">
                <a:solidFill>
                  <a:schemeClr val="tx1"/>
                </a:solidFill>
                <a:latin typeface="Arial" charset="0"/>
                <a:ea typeface="ＭＳ Ｐゴシック" charset="0"/>
              </a:defRPr>
            </a:lvl8pPr>
            <a:lvl9pPr marL="3675957" indent="-216233" eaLnBrk="0" fontAlgn="base" hangingPunct="0">
              <a:spcBef>
                <a:spcPct val="0"/>
              </a:spcBef>
              <a:spcAft>
                <a:spcPct val="0"/>
              </a:spcAft>
              <a:defRPr sz="2300">
                <a:solidFill>
                  <a:schemeClr val="tx1"/>
                </a:solidFill>
                <a:latin typeface="Arial" charset="0"/>
                <a:ea typeface="ＭＳ Ｐゴシック" charset="0"/>
              </a:defRPr>
            </a:lvl9pPr>
          </a:lstStyle>
          <a:p>
            <a:pPr eaLnBrk="1" hangingPunct="1"/>
            <a:fld id="{D7D65A26-B39C-924D-BBF6-8D3FF2294A44}" type="slidenum">
              <a:rPr lang="en-US" sz="1200">
                <a:latin typeface="Calibri" charset="0"/>
              </a:rPr>
              <a:pPr eaLnBrk="1" hangingPunct="1"/>
              <a:t>17</a:t>
            </a:fld>
            <a:endParaRPr lang="en-US" sz="1200">
              <a:latin typeface="Calibri"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46082"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b="1" dirty="0">
                <a:latin typeface="Calibri" charset="0"/>
              </a:rPr>
              <a:t>ARE we segregating RPL applicants? Applicants feel that RPL is not a favorable action in the university but what about the ones who have already applied</a:t>
            </a:r>
            <a:r>
              <a:rPr lang="en-US" b="1" dirty="0" smtClean="0">
                <a:latin typeface="Calibri" charset="0"/>
              </a:rPr>
              <a:t>?</a:t>
            </a:r>
          </a:p>
          <a:p>
            <a:pPr eaLnBrk="1" hangingPunct="1">
              <a:spcBef>
                <a:spcPct val="0"/>
              </a:spcBef>
            </a:pPr>
            <a:endParaRPr lang="en-US" b="1" dirty="0" smtClean="0">
              <a:latin typeface="Calibri" charset="0"/>
            </a:endParaRPr>
          </a:p>
          <a:p>
            <a:pPr eaLnBrk="1" hangingPunct="1">
              <a:spcBef>
                <a:spcPct val="0"/>
              </a:spcBef>
            </a:pPr>
            <a:endParaRPr lang="en-US" b="1" dirty="0" smtClean="0">
              <a:latin typeface="Calibri" charset="0"/>
            </a:endParaRPr>
          </a:p>
          <a:p>
            <a:pPr eaLnBrk="1" hangingPunct="1">
              <a:spcBef>
                <a:spcPct val="0"/>
              </a:spcBef>
            </a:pPr>
            <a:endParaRPr lang="en-US" b="1" dirty="0" smtClean="0">
              <a:latin typeface="Calibri" charset="0"/>
            </a:endParaRPr>
          </a:p>
          <a:p>
            <a:pPr eaLnBrk="1" hangingPunct="1">
              <a:spcBef>
                <a:spcPct val="0"/>
              </a:spcBef>
            </a:pPr>
            <a:endParaRPr lang="en-US" b="1" dirty="0">
              <a:latin typeface="Calibri" charset="0"/>
            </a:endParaRPr>
          </a:p>
        </p:txBody>
      </p:sp>
      <p:sp>
        <p:nvSpPr>
          <p:cNvPr id="46083"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300">
                <a:solidFill>
                  <a:schemeClr val="tx1"/>
                </a:solidFill>
                <a:latin typeface="Arial" charset="0"/>
                <a:ea typeface="ＭＳ Ｐゴシック" charset="0"/>
                <a:cs typeface="ＭＳ Ｐゴシック" charset="0"/>
              </a:defRPr>
            </a:lvl1pPr>
            <a:lvl2pPr marL="702756" indent="-270291" eaLnBrk="0" hangingPunct="0">
              <a:defRPr sz="2300">
                <a:solidFill>
                  <a:schemeClr val="tx1"/>
                </a:solidFill>
                <a:latin typeface="Arial" charset="0"/>
                <a:ea typeface="ＭＳ Ｐゴシック" charset="0"/>
              </a:defRPr>
            </a:lvl2pPr>
            <a:lvl3pPr marL="1081164" indent="-216233" eaLnBrk="0" hangingPunct="0">
              <a:defRPr sz="2300">
                <a:solidFill>
                  <a:schemeClr val="tx1"/>
                </a:solidFill>
                <a:latin typeface="Arial" charset="0"/>
                <a:ea typeface="ＭＳ Ｐゴシック" charset="0"/>
              </a:defRPr>
            </a:lvl3pPr>
            <a:lvl4pPr marL="1513629" indent="-216233" eaLnBrk="0" hangingPunct="0">
              <a:defRPr sz="2300">
                <a:solidFill>
                  <a:schemeClr val="tx1"/>
                </a:solidFill>
                <a:latin typeface="Arial" charset="0"/>
                <a:ea typeface="ＭＳ Ｐゴシック" charset="0"/>
              </a:defRPr>
            </a:lvl4pPr>
            <a:lvl5pPr marL="1946095" indent="-216233" eaLnBrk="0" hangingPunct="0">
              <a:defRPr sz="2300">
                <a:solidFill>
                  <a:schemeClr val="tx1"/>
                </a:solidFill>
                <a:latin typeface="Arial" charset="0"/>
                <a:ea typeface="ＭＳ Ｐゴシック" charset="0"/>
              </a:defRPr>
            </a:lvl5pPr>
            <a:lvl6pPr marL="2378560" indent="-216233" eaLnBrk="0" fontAlgn="base" hangingPunct="0">
              <a:spcBef>
                <a:spcPct val="0"/>
              </a:spcBef>
              <a:spcAft>
                <a:spcPct val="0"/>
              </a:spcAft>
              <a:defRPr sz="2300">
                <a:solidFill>
                  <a:schemeClr val="tx1"/>
                </a:solidFill>
                <a:latin typeface="Arial" charset="0"/>
                <a:ea typeface="ＭＳ Ｐゴシック" charset="0"/>
              </a:defRPr>
            </a:lvl6pPr>
            <a:lvl7pPr marL="2811026" indent="-216233" eaLnBrk="0" fontAlgn="base" hangingPunct="0">
              <a:spcBef>
                <a:spcPct val="0"/>
              </a:spcBef>
              <a:spcAft>
                <a:spcPct val="0"/>
              </a:spcAft>
              <a:defRPr sz="2300">
                <a:solidFill>
                  <a:schemeClr val="tx1"/>
                </a:solidFill>
                <a:latin typeface="Arial" charset="0"/>
                <a:ea typeface="ＭＳ Ｐゴシック" charset="0"/>
              </a:defRPr>
            </a:lvl7pPr>
            <a:lvl8pPr marL="3243491" indent="-216233" eaLnBrk="0" fontAlgn="base" hangingPunct="0">
              <a:spcBef>
                <a:spcPct val="0"/>
              </a:spcBef>
              <a:spcAft>
                <a:spcPct val="0"/>
              </a:spcAft>
              <a:defRPr sz="2300">
                <a:solidFill>
                  <a:schemeClr val="tx1"/>
                </a:solidFill>
                <a:latin typeface="Arial" charset="0"/>
                <a:ea typeface="ＭＳ Ｐゴシック" charset="0"/>
              </a:defRPr>
            </a:lvl8pPr>
            <a:lvl9pPr marL="3675957" indent="-216233" eaLnBrk="0" fontAlgn="base" hangingPunct="0">
              <a:spcBef>
                <a:spcPct val="0"/>
              </a:spcBef>
              <a:spcAft>
                <a:spcPct val="0"/>
              </a:spcAft>
              <a:defRPr sz="2300">
                <a:solidFill>
                  <a:schemeClr val="tx1"/>
                </a:solidFill>
                <a:latin typeface="Arial" charset="0"/>
                <a:ea typeface="ＭＳ Ｐゴシック" charset="0"/>
              </a:defRPr>
            </a:lvl9pPr>
          </a:lstStyle>
          <a:p>
            <a:pPr eaLnBrk="1" hangingPunct="1"/>
            <a:fld id="{2B9908E6-23C4-294E-A690-7665610BFB2A}" type="slidenum">
              <a:rPr lang="en-US" sz="1200">
                <a:latin typeface="Calibri" charset="0"/>
              </a:rPr>
              <a:pPr eaLnBrk="1" hangingPunct="1"/>
              <a:t>18</a:t>
            </a:fld>
            <a:endParaRPr lang="en-US" sz="1200">
              <a:latin typeface="Calibri"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204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wrap="square" numCol="1" anchor="t" anchorCtr="0" compatLnSpc="1">
            <a:prstTxWarp prst="textNoShape">
              <a:avLst/>
            </a:prstTxWarp>
          </a:bodyPr>
          <a:lstStyle/>
          <a:p>
            <a:pPr>
              <a:spcBef>
                <a:spcPct val="0"/>
              </a:spcBef>
            </a:pPr>
            <a:r>
              <a:rPr lang="en-GB" dirty="0" smtClean="0">
                <a:latin typeface="Calibri" charset="0"/>
              </a:rPr>
              <a:t>Where are we at? </a:t>
            </a:r>
            <a:r>
              <a:rPr lang="en-GB" dirty="0" err="1" smtClean="0">
                <a:latin typeface="Calibri" charset="0"/>
              </a:rPr>
              <a:t>Normation</a:t>
            </a:r>
            <a:r>
              <a:rPr lang="en-GB" dirty="0" smtClean="0">
                <a:latin typeface="Calibri" charset="0"/>
              </a:rPr>
              <a:t>!!!</a:t>
            </a:r>
            <a:endParaRPr lang="en-GB" dirty="0">
              <a:latin typeface="Calibri" charset="0"/>
            </a:endParaRPr>
          </a:p>
        </p:txBody>
      </p:sp>
      <p:sp>
        <p:nvSpPr>
          <p:cNvPr id="204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charset="0"/>
                <a:ea typeface="ＭＳ Ｐゴシック" charset="0"/>
              </a:defRPr>
            </a:lvl1pPr>
            <a:lvl2pPr marL="742950" indent="-285750">
              <a:defRPr>
                <a:solidFill>
                  <a:schemeClr val="tx1"/>
                </a:solidFill>
                <a:latin typeface="Calibri" charset="0"/>
                <a:ea typeface="ＭＳ Ｐゴシック" charset="0"/>
              </a:defRPr>
            </a:lvl2pPr>
            <a:lvl3pPr marL="1143000" indent="-228600">
              <a:defRPr>
                <a:solidFill>
                  <a:schemeClr val="tx1"/>
                </a:solidFill>
                <a:latin typeface="Calibri" charset="0"/>
                <a:ea typeface="ＭＳ Ｐゴシック" charset="0"/>
              </a:defRPr>
            </a:lvl3pPr>
            <a:lvl4pPr marL="1600200" indent="-228600">
              <a:defRPr>
                <a:solidFill>
                  <a:schemeClr val="tx1"/>
                </a:solidFill>
                <a:latin typeface="Calibri" charset="0"/>
                <a:ea typeface="ＭＳ Ｐゴシック" charset="0"/>
              </a:defRPr>
            </a:lvl4pPr>
            <a:lvl5pPr marL="2057400" indent="-228600">
              <a:defRPr>
                <a:solidFill>
                  <a:schemeClr val="tx1"/>
                </a:solidFill>
                <a:latin typeface="Calibri" charset="0"/>
                <a:ea typeface="ＭＳ Ｐゴシック" charset="0"/>
              </a:defRPr>
            </a:lvl5pPr>
            <a:lvl6pPr marL="2514600" indent="-228600" fontAlgn="base">
              <a:spcBef>
                <a:spcPct val="0"/>
              </a:spcBef>
              <a:spcAft>
                <a:spcPct val="0"/>
              </a:spcAft>
              <a:defRPr>
                <a:solidFill>
                  <a:schemeClr val="tx1"/>
                </a:solidFill>
                <a:latin typeface="Calibri" charset="0"/>
                <a:ea typeface="ＭＳ Ｐゴシック" charset="0"/>
              </a:defRPr>
            </a:lvl6pPr>
            <a:lvl7pPr marL="2971800" indent="-228600" fontAlgn="base">
              <a:spcBef>
                <a:spcPct val="0"/>
              </a:spcBef>
              <a:spcAft>
                <a:spcPct val="0"/>
              </a:spcAft>
              <a:defRPr>
                <a:solidFill>
                  <a:schemeClr val="tx1"/>
                </a:solidFill>
                <a:latin typeface="Calibri" charset="0"/>
                <a:ea typeface="ＭＳ Ｐゴシック" charset="0"/>
              </a:defRPr>
            </a:lvl7pPr>
            <a:lvl8pPr marL="3429000" indent="-228600" fontAlgn="base">
              <a:spcBef>
                <a:spcPct val="0"/>
              </a:spcBef>
              <a:spcAft>
                <a:spcPct val="0"/>
              </a:spcAft>
              <a:defRPr>
                <a:solidFill>
                  <a:schemeClr val="tx1"/>
                </a:solidFill>
                <a:latin typeface="Calibri" charset="0"/>
                <a:ea typeface="ＭＳ Ｐゴシック" charset="0"/>
              </a:defRPr>
            </a:lvl8pPr>
            <a:lvl9pPr marL="3886200" indent="-228600" fontAlgn="base">
              <a:spcBef>
                <a:spcPct val="0"/>
              </a:spcBef>
              <a:spcAft>
                <a:spcPct val="0"/>
              </a:spcAft>
              <a:defRPr>
                <a:solidFill>
                  <a:schemeClr val="tx1"/>
                </a:solidFill>
                <a:latin typeface="Calibri" charset="0"/>
                <a:ea typeface="ＭＳ Ｐゴシック" charset="0"/>
              </a:defRPr>
            </a:lvl9pPr>
          </a:lstStyle>
          <a:p>
            <a:fld id="{F8A2E530-F94C-1549-BBA9-C01E4D1DE50C}" type="slidenum">
              <a:rPr lang="en-GB"/>
              <a:pPr/>
              <a:t>3</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2150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buFontTx/>
              <a:buChar char="•"/>
            </a:pPr>
            <a:r>
              <a:rPr lang="en-US">
                <a:latin typeface="Calibri" charset="0"/>
              </a:rPr>
              <a:t>There are three main aims (explicit or implicit) of RPL identified above in the history of RPL and in different contexts. The first aim is social justice, the second is related to competitiveness, economic development and the potential of using available compe- tence in the labour market, and the third is social change (Andersson et al, 2003b).3 Different models are developed according to which aims are the focus. </a:t>
            </a:r>
          </a:p>
          <a:p>
            <a:pPr eaLnBrk="1" hangingPunct="1">
              <a:buFontTx/>
              <a:buChar char="•"/>
            </a:pPr>
            <a:endParaRPr lang="en-US">
              <a:latin typeface="Calibri" charset="0"/>
            </a:endParaRPr>
          </a:p>
          <a:p>
            <a:pPr eaLnBrk="1" hangingPunct="1">
              <a:spcBef>
                <a:spcPct val="0"/>
              </a:spcBef>
            </a:pPr>
            <a:r>
              <a:rPr lang="et-EE" sz="1500">
                <a:latin typeface="Calibri" charset="0"/>
              </a:rPr>
              <a:t>The aim of RPL: </a:t>
            </a:r>
          </a:p>
          <a:p>
            <a:pPr eaLnBrk="1" hangingPunct="1">
              <a:spcBef>
                <a:spcPct val="0"/>
              </a:spcBef>
              <a:buFontTx/>
              <a:buAutoNum type="alphaLcParenR"/>
            </a:pPr>
            <a:r>
              <a:rPr lang="et-EE" sz="1500">
                <a:latin typeface="Calibri" charset="0"/>
              </a:rPr>
              <a:t>Social justice – individual opportunities (policy talks about that but the reality is different)</a:t>
            </a:r>
          </a:p>
          <a:p>
            <a:pPr eaLnBrk="1" hangingPunct="1">
              <a:spcBef>
                <a:spcPct val="0"/>
              </a:spcBef>
              <a:buFontTx/>
              <a:buAutoNum type="alphaLcParenR"/>
            </a:pPr>
            <a:r>
              <a:rPr lang="et-EE" sz="1500">
                <a:latin typeface="Calibri" charset="0"/>
              </a:rPr>
              <a:t>Economic development – labour market, EU policy aims here</a:t>
            </a:r>
          </a:p>
          <a:p>
            <a:pPr eaLnBrk="1" hangingPunct="1">
              <a:spcBef>
                <a:spcPct val="0"/>
              </a:spcBef>
              <a:buFontTx/>
              <a:buAutoNum type="alphaLcParenR"/>
            </a:pPr>
            <a:r>
              <a:rPr lang="et-EE" sz="1500">
                <a:latin typeface="Calibri" charset="0"/>
              </a:rPr>
              <a:t>Social change – making the actual competence of the population visible (not the case for us)</a:t>
            </a:r>
          </a:p>
        </p:txBody>
      </p:sp>
      <p:sp>
        <p:nvSpPr>
          <p:cNvPr id="2150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300">
                <a:solidFill>
                  <a:schemeClr val="tx1"/>
                </a:solidFill>
                <a:latin typeface="Arial" charset="0"/>
                <a:ea typeface="ＭＳ Ｐゴシック" charset="0"/>
                <a:cs typeface="ＭＳ Ｐゴシック" charset="0"/>
              </a:defRPr>
            </a:lvl1pPr>
            <a:lvl2pPr marL="702756" indent="-270291" eaLnBrk="0" hangingPunct="0">
              <a:defRPr sz="2300">
                <a:solidFill>
                  <a:schemeClr val="tx1"/>
                </a:solidFill>
                <a:latin typeface="Arial" charset="0"/>
                <a:ea typeface="ＭＳ Ｐゴシック" charset="0"/>
              </a:defRPr>
            </a:lvl2pPr>
            <a:lvl3pPr marL="1081164" indent="-216233" eaLnBrk="0" hangingPunct="0">
              <a:defRPr sz="2300">
                <a:solidFill>
                  <a:schemeClr val="tx1"/>
                </a:solidFill>
                <a:latin typeface="Arial" charset="0"/>
                <a:ea typeface="ＭＳ Ｐゴシック" charset="0"/>
              </a:defRPr>
            </a:lvl3pPr>
            <a:lvl4pPr marL="1513629" indent="-216233" eaLnBrk="0" hangingPunct="0">
              <a:defRPr sz="2300">
                <a:solidFill>
                  <a:schemeClr val="tx1"/>
                </a:solidFill>
                <a:latin typeface="Arial" charset="0"/>
                <a:ea typeface="ＭＳ Ｐゴシック" charset="0"/>
              </a:defRPr>
            </a:lvl4pPr>
            <a:lvl5pPr marL="1946095" indent="-216233" eaLnBrk="0" hangingPunct="0">
              <a:defRPr sz="2300">
                <a:solidFill>
                  <a:schemeClr val="tx1"/>
                </a:solidFill>
                <a:latin typeface="Arial" charset="0"/>
                <a:ea typeface="ＭＳ Ｐゴシック" charset="0"/>
              </a:defRPr>
            </a:lvl5pPr>
            <a:lvl6pPr marL="2378560" indent="-216233" eaLnBrk="0" fontAlgn="base" hangingPunct="0">
              <a:spcBef>
                <a:spcPct val="0"/>
              </a:spcBef>
              <a:spcAft>
                <a:spcPct val="0"/>
              </a:spcAft>
              <a:defRPr sz="2300">
                <a:solidFill>
                  <a:schemeClr val="tx1"/>
                </a:solidFill>
                <a:latin typeface="Arial" charset="0"/>
                <a:ea typeface="ＭＳ Ｐゴシック" charset="0"/>
              </a:defRPr>
            </a:lvl6pPr>
            <a:lvl7pPr marL="2811026" indent="-216233" eaLnBrk="0" fontAlgn="base" hangingPunct="0">
              <a:spcBef>
                <a:spcPct val="0"/>
              </a:spcBef>
              <a:spcAft>
                <a:spcPct val="0"/>
              </a:spcAft>
              <a:defRPr sz="2300">
                <a:solidFill>
                  <a:schemeClr val="tx1"/>
                </a:solidFill>
                <a:latin typeface="Arial" charset="0"/>
                <a:ea typeface="ＭＳ Ｐゴシック" charset="0"/>
              </a:defRPr>
            </a:lvl7pPr>
            <a:lvl8pPr marL="3243491" indent="-216233" eaLnBrk="0" fontAlgn="base" hangingPunct="0">
              <a:spcBef>
                <a:spcPct val="0"/>
              </a:spcBef>
              <a:spcAft>
                <a:spcPct val="0"/>
              </a:spcAft>
              <a:defRPr sz="2300">
                <a:solidFill>
                  <a:schemeClr val="tx1"/>
                </a:solidFill>
                <a:latin typeface="Arial" charset="0"/>
                <a:ea typeface="ＭＳ Ｐゴシック" charset="0"/>
              </a:defRPr>
            </a:lvl8pPr>
            <a:lvl9pPr marL="3675957" indent="-216233" eaLnBrk="0" fontAlgn="base" hangingPunct="0">
              <a:spcBef>
                <a:spcPct val="0"/>
              </a:spcBef>
              <a:spcAft>
                <a:spcPct val="0"/>
              </a:spcAft>
              <a:defRPr sz="2300">
                <a:solidFill>
                  <a:schemeClr val="tx1"/>
                </a:solidFill>
                <a:latin typeface="Arial" charset="0"/>
                <a:ea typeface="ＭＳ Ｐゴシック" charset="0"/>
              </a:defRPr>
            </a:lvl9pPr>
          </a:lstStyle>
          <a:p>
            <a:pPr eaLnBrk="1" hangingPunct="1"/>
            <a:fld id="{114F796C-E203-6C43-8F8C-6F0A208F8865}" type="slidenum">
              <a:rPr lang="en-US" sz="1200">
                <a:latin typeface="Calibri" charset="0"/>
              </a:rPr>
              <a:pPr eaLnBrk="1" hangingPunct="1"/>
              <a:t>5</a:t>
            </a:fld>
            <a:endParaRPr lang="en-US" sz="1200">
              <a:latin typeface="Calibri"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23554"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b="1">
                <a:latin typeface="Calibri" charset="0"/>
              </a:rPr>
              <a:t>Even though social justice and benefits to the individuals are stressed as the aims of RPL, it is the formal system’s needs and demands that determine the values of one’s knowledge and competencies</a:t>
            </a:r>
            <a:r>
              <a:rPr lang="en-US">
                <a:latin typeface="Calibri" charset="0"/>
              </a:rPr>
              <a:t> (Harris, 1999).</a:t>
            </a:r>
            <a:endParaRPr lang="en-US" sz="1500">
              <a:latin typeface="Optima" charset="0"/>
              <a:cs typeface="Optima" charset="0"/>
            </a:endParaRPr>
          </a:p>
          <a:p>
            <a:pPr eaLnBrk="1" hangingPunct="1">
              <a:buFontTx/>
              <a:buChar char="•"/>
            </a:pPr>
            <a:endParaRPr lang="en-US" sz="1500" b="1">
              <a:latin typeface="Calibri" charset="0"/>
            </a:endParaRPr>
          </a:p>
          <a:p>
            <a:pPr eaLnBrk="1" hangingPunct="1">
              <a:buFontTx/>
              <a:buChar char="•"/>
            </a:pPr>
            <a:r>
              <a:rPr lang="en-US">
                <a:latin typeface="Calibri" charset="0"/>
              </a:rPr>
              <a:t>The convergent assessment – </a:t>
            </a:r>
            <a:r>
              <a:rPr lang="en-US" b="1">
                <a:latin typeface="Calibri" charset="0"/>
              </a:rPr>
              <a:t>assessing if you know </a:t>
            </a:r>
            <a:r>
              <a:rPr lang="en-US">
                <a:latin typeface="Calibri" charset="0"/>
              </a:rPr>
              <a:t>(certain things) – is discussed in relation to divergent assessment – </a:t>
            </a:r>
            <a:r>
              <a:rPr lang="en-US" b="1">
                <a:latin typeface="Calibri" charset="0"/>
              </a:rPr>
              <a:t>assessing what you know </a:t>
            </a:r>
            <a:r>
              <a:rPr lang="en-US">
                <a:latin typeface="Calibri" charset="0"/>
              </a:rPr>
              <a:t>(Torrance and Pryor, 1998).</a:t>
            </a:r>
          </a:p>
        </p:txBody>
      </p:sp>
      <p:sp>
        <p:nvSpPr>
          <p:cNvPr id="23555"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300">
                <a:solidFill>
                  <a:schemeClr val="tx1"/>
                </a:solidFill>
                <a:latin typeface="Arial" charset="0"/>
                <a:ea typeface="ＭＳ Ｐゴシック" charset="0"/>
                <a:cs typeface="ＭＳ Ｐゴシック" charset="0"/>
              </a:defRPr>
            </a:lvl1pPr>
            <a:lvl2pPr marL="702756" indent="-270291" eaLnBrk="0" hangingPunct="0">
              <a:defRPr sz="2300">
                <a:solidFill>
                  <a:schemeClr val="tx1"/>
                </a:solidFill>
                <a:latin typeface="Arial" charset="0"/>
                <a:ea typeface="ＭＳ Ｐゴシック" charset="0"/>
              </a:defRPr>
            </a:lvl2pPr>
            <a:lvl3pPr marL="1081164" indent="-216233" eaLnBrk="0" hangingPunct="0">
              <a:defRPr sz="2300">
                <a:solidFill>
                  <a:schemeClr val="tx1"/>
                </a:solidFill>
                <a:latin typeface="Arial" charset="0"/>
                <a:ea typeface="ＭＳ Ｐゴシック" charset="0"/>
              </a:defRPr>
            </a:lvl3pPr>
            <a:lvl4pPr marL="1513629" indent="-216233" eaLnBrk="0" hangingPunct="0">
              <a:defRPr sz="2300">
                <a:solidFill>
                  <a:schemeClr val="tx1"/>
                </a:solidFill>
                <a:latin typeface="Arial" charset="0"/>
                <a:ea typeface="ＭＳ Ｐゴシック" charset="0"/>
              </a:defRPr>
            </a:lvl4pPr>
            <a:lvl5pPr marL="1946095" indent="-216233" eaLnBrk="0" hangingPunct="0">
              <a:defRPr sz="2300">
                <a:solidFill>
                  <a:schemeClr val="tx1"/>
                </a:solidFill>
                <a:latin typeface="Arial" charset="0"/>
                <a:ea typeface="ＭＳ Ｐゴシック" charset="0"/>
              </a:defRPr>
            </a:lvl5pPr>
            <a:lvl6pPr marL="2378560" indent="-216233" eaLnBrk="0" fontAlgn="base" hangingPunct="0">
              <a:spcBef>
                <a:spcPct val="0"/>
              </a:spcBef>
              <a:spcAft>
                <a:spcPct val="0"/>
              </a:spcAft>
              <a:defRPr sz="2300">
                <a:solidFill>
                  <a:schemeClr val="tx1"/>
                </a:solidFill>
                <a:latin typeface="Arial" charset="0"/>
                <a:ea typeface="ＭＳ Ｐゴシック" charset="0"/>
              </a:defRPr>
            </a:lvl6pPr>
            <a:lvl7pPr marL="2811026" indent="-216233" eaLnBrk="0" fontAlgn="base" hangingPunct="0">
              <a:spcBef>
                <a:spcPct val="0"/>
              </a:spcBef>
              <a:spcAft>
                <a:spcPct val="0"/>
              </a:spcAft>
              <a:defRPr sz="2300">
                <a:solidFill>
                  <a:schemeClr val="tx1"/>
                </a:solidFill>
                <a:latin typeface="Arial" charset="0"/>
                <a:ea typeface="ＭＳ Ｐゴシック" charset="0"/>
              </a:defRPr>
            </a:lvl7pPr>
            <a:lvl8pPr marL="3243491" indent="-216233" eaLnBrk="0" fontAlgn="base" hangingPunct="0">
              <a:spcBef>
                <a:spcPct val="0"/>
              </a:spcBef>
              <a:spcAft>
                <a:spcPct val="0"/>
              </a:spcAft>
              <a:defRPr sz="2300">
                <a:solidFill>
                  <a:schemeClr val="tx1"/>
                </a:solidFill>
                <a:latin typeface="Arial" charset="0"/>
                <a:ea typeface="ＭＳ Ｐゴシック" charset="0"/>
              </a:defRPr>
            </a:lvl8pPr>
            <a:lvl9pPr marL="3675957" indent="-216233" eaLnBrk="0" fontAlgn="base" hangingPunct="0">
              <a:spcBef>
                <a:spcPct val="0"/>
              </a:spcBef>
              <a:spcAft>
                <a:spcPct val="0"/>
              </a:spcAft>
              <a:defRPr sz="2300">
                <a:solidFill>
                  <a:schemeClr val="tx1"/>
                </a:solidFill>
                <a:latin typeface="Arial" charset="0"/>
                <a:ea typeface="ＭＳ Ｐゴシック" charset="0"/>
              </a:defRPr>
            </a:lvl9pPr>
          </a:lstStyle>
          <a:p>
            <a:pPr eaLnBrk="1" hangingPunct="1"/>
            <a:fld id="{7D47E696-266F-1C43-9BFA-73B4BF419FC8}" type="slidenum">
              <a:rPr lang="en-US" sz="1200">
                <a:latin typeface="Calibri" charset="0"/>
              </a:rPr>
              <a:pPr eaLnBrk="1" hangingPunct="1"/>
              <a:t>6</a:t>
            </a:fld>
            <a:endParaRPr lang="en-US" sz="1200">
              <a:latin typeface="Calibri"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To conclude here RPL policies</a:t>
            </a:r>
            <a:r>
              <a:rPr lang="en-US" baseline="0" dirty="0" smtClean="0"/>
              <a:t> and practices</a:t>
            </a:r>
            <a:r>
              <a:rPr lang="en-US" dirty="0" smtClean="0"/>
              <a:t> in Estonia are talking about RPL</a:t>
            </a:r>
            <a:r>
              <a:rPr lang="en-US" baseline="0" dirty="0" smtClean="0"/>
              <a:t> as a tool that will save us from learning! Re-learning, save time and save money!</a:t>
            </a:r>
          </a:p>
          <a:p>
            <a:pPr eaLnBrk="1" hangingPunct="1">
              <a:defRPr/>
            </a:pPr>
            <a:r>
              <a:rPr lang="en-US" baseline="0" dirty="0" smtClean="0"/>
              <a:t>The aim is a blend: </a:t>
            </a:r>
            <a:r>
              <a:rPr lang="en-US" b="1" dirty="0" smtClean="0">
                <a:cs typeface="Optima"/>
              </a:rPr>
              <a:t>Social justice</a:t>
            </a:r>
            <a:r>
              <a:rPr lang="en-US" b="1" baseline="0" dirty="0" smtClean="0">
                <a:cs typeface="Optima"/>
              </a:rPr>
              <a:t> AND </a:t>
            </a:r>
            <a:r>
              <a:rPr lang="en-US" b="1" dirty="0" smtClean="0">
                <a:cs typeface="Optima"/>
              </a:rPr>
              <a:t>Economic development and labor market</a:t>
            </a:r>
          </a:p>
          <a:p>
            <a:pPr eaLnBrk="1" hangingPunct="1">
              <a:defRPr/>
            </a:pPr>
            <a:endParaRPr lang="en-US" b="1" dirty="0" smtClean="0">
              <a:cs typeface="Optima"/>
            </a:endParaRPr>
          </a:p>
          <a:p>
            <a:r>
              <a:rPr lang="en-US" sz="1200" kern="1200" dirty="0" smtClean="0">
                <a:solidFill>
                  <a:schemeClr val="tx1"/>
                </a:solidFill>
                <a:effectLst/>
                <a:latin typeface="+mn-lt"/>
                <a:ea typeface="+mn-ea"/>
                <a:cs typeface="+mn-cs"/>
              </a:rPr>
              <a:t>Michelson (2007) refers to the “differing historical moments” at which RPL emerged in different countries . </a:t>
            </a:r>
            <a:endParaRPr lang="cs-CZ"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 focus was clearly to deal with a societal situation, which required some form of correctional action or fast-tracking to give people who would otherwise not have access to institutions of learning the opportunity to study and attain qualifications . </a:t>
            </a:r>
            <a:endParaRPr lang="cs-CZ"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 Historical moments – in the case of Estonia this is policy only</a:t>
            </a:r>
            <a:endParaRPr lang="cs-CZ"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Hariduslik</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ebavõrdsus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või</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võmaluste</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puudumine</a:t>
            </a:r>
            <a:r>
              <a:rPr lang="en-US" sz="1200" kern="1200" dirty="0" smtClean="0">
                <a:solidFill>
                  <a:schemeClr val="tx1"/>
                </a:solidFill>
                <a:effectLst/>
                <a:latin typeface="+mn-lt"/>
                <a:ea typeface="+mn-ea"/>
                <a:cs typeface="+mn-cs"/>
              </a:rPr>
              <a:t> – need </a:t>
            </a:r>
            <a:r>
              <a:rPr lang="en-US" sz="1200" kern="1200" dirty="0" err="1" smtClean="0">
                <a:solidFill>
                  <a:schemeClr val="tx1"/>
                </a:solidFill>
                <a:effectLst/>
                <a:latin typeface="+mn-lt"/>
                <a:ea typeface="+mn-ea"/>
                <a:cs typeface="+mn-cs"/>
              </a:rPr>
              <a:t>ei</a:t>
            </a:r>
            <a:r>
              <a:rPr lang="en-US" sz="1200" kern="1200" dirty="0" smtClean="0">
                <a:solidFill>
                  <a:schemeClr val="tx1"/>
                </a:solidFill>
                <a:effectLst/>
                <a:latin typeface="+mn-lt"/>
                <a:ea typeface="+mn-ea"/>
                <a:cs typeface="+mn-cs"/>
              </a:rPr>
              <a:t> ole </a:t>
            </a:r>
            <a:r>
              <a:rPr lang="en-US" sz="1200" kern="1200" dirty="0" err="1" smtClean="0">
                <a:solidFill>
                  <a:schemeClr val="tx1"/>
                </a:solidFill>
                <a:effectLst/>
                <a:latin typeface="+mn-lt"/>
                <a:ea typeface="+mn-ea"/>
                <a:cs typeface="+mn-cs"/>
              </a:rPr>
              <a:t>inimesed</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kes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eestis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RPList</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võidavad</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Võidavad</a:t>
            </a:r>
            <a:r>
              <a:rPr lang="en-US" sz="1200" kern="1200" dirty="0" smtClean="0">
                <a:solidFill>
                  <a:schemeClr val="tx1"/>
                </a:solidFill>
                <a:effectLst/>
                <a:latin typeface="+mn-lt"/>
                <a:ea typeface="+mn-ea"/>
                <a:cs typeface="+mn-cs"/>
              </a:rPr>
              <a:t> need </a:t>
            </a:r>
            <a:r>
              <a:rPr lang="en-US" sz="1200" kern="1200" dirty="0" err="1" smtClean="0">
                <a:solidFill>
                  <a:schemeClr val="tx1"/>
                </a:solidFill>
                <a:effectLst/>
                <a:latin typeface="+mn-lt"/>
                <a:ea typeface="+mn-ea"/>
                <a:cs typeface="+mn-cs"/>
              </a:rPr>
              <a:t>kes</a:t>
            </a:r>
            <a:r>
              <a:rPr lang="en-US" sz="1200" kern="1200" dirty="0" smtClean="0">
                <a:solidFill>
                  <a:schemeClr val="tx1"/>
                </a:solidFill>
                <a:effectLst/>
                <a:latin typeface="+mn-lt"/>
                <a:ea typeface="+mn-ea"/>
                <a:cs typeface="+mn-cs"/>
              </a:rPr>
              <a:t> juba </a:t>
            </a:r>
            <a:r>
              <a:rPr lang="en-US" sz="1200" kern="1200" dirty="0" err="1" smtClean="0">
                <a:solidFill>
                  <a:schemeClr val="tx1"/>
                </a:solidFill>
                <a:effectLst/>
                <a:latin typeface="+mn-lt"/>
                <a:ea typeface="+mn-ea"/>
                <a:cs typeface="+mn-cs"/>
              </a:rPr>
              <a:t>õpivad</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ja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säästavad</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vaid</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aega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Ehk</a:t>
            </a:r>
            <a:r>
              <a:rPr lang="en-US" sz="1200" kern="1200" dirty="0" smtClean="0">
                <a:solidFill>
                  <a:schemeClr val="tx1"/>
                </a:solidFill>
                <a:effectLst/>
                <a:latin typeface="+mn-lt"/>
                <a:ea typeface="+mn-ea"/>
                <a:cs typeface="+mn-cs"/>
              </a:rPr>
              <a:t> RPL </a:t>
            </a:r>
            <a:r>
              <a:rPr lang="en-US" sz="1200" kern="1200" dirty="0" err="1" smtClean="0">
                <a:solidFill>
                  <a:schemeClr val="tx1"/>
                </a:solidFill>
                <a:effectLst/>
                <a:latin typeface="+mn-lt"/>
                <a:ea typeface="+mn-ea"/>
                <a:cs typeface="+mn-cs"/>
              </a:rPr>
              <a:t>algne</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idee</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taotlus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eestis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ei</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rakendu</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sest</a:t>
            </a:r>
            <a:r>
              <a:rPr lang="en-US" sz="1200" kern="1200" dirty="0" smtClean="0">
                <a:solidFill>
                  <a:schemeClr val="tx1"/>
                </a:solidFill>
                <a:effectLst/>
                <a:latin typeface="+mn-lt"/>
                <a:ea typeface="+mn-ea"/>
                <a:cs typeface="+mn-cs"/>
              </a:rPr>
              <a:t> RPL implementation on policy led. </a:t>
            </a:r>
            <a:endParaRPr lang="cs-CZ" sz="1200" kern="1200" dirty="0" smtClean="0">
              <a:solidFill>
                <a:schemeClr val="tx1"/>
              </a:solidFill>
              <a:effectLst/>
              <a:latin typeface="+mn-lt"/>
              <a:ea typeface="+mn-ea"/>
              <a:cs typeface="+mn-cs"/>
            </a:endParaRPr>
          </a:p>
          <a:p>
            <a:pPr eaLnBrk="1" hangingPunct="1">
              <a:defRPr/>
            </a:pPr>
            <a:endParaRPr lang="en-US" b="1" dirty="0" smtClean="0">
              <a:cs typeface="Optima"/>
            </a:endParaRPr>
          </a:p>
          <a:p>
            <a:endParaRPr lang="en-US" dirty="0"/>
          </a:p>
        </p:txBody>
      </p:sp>
      <p:sp>
        <p:nvSpPr>
          <p:cNvPr id="4" name="Slide Number Placeholder 3"/>
          <p:cNvSpPr>
            <a:spLocks noGrp="1"/>
          </p:cNvSpPr>
          <p:nvPr>
            <p:ph type="sldNum" sz="quarter" idx="10"/>
          </p:nvPr>
        </p:nvSpPr>
        <p:spPr/>
        <p:txBody>
          <a:bodyPr/>
          <a:lstStyle/>
          <a:p>
            <a:fld id="{EEB7F82D-25D5-024B-80B2-9B2BD3B2FDEB}" type="slidenum">
              <a:rPr lang="en-US" smtClean="0"/>
              <a:t>8</a:t>
            </a:fld>
            <a:endParaRPr lang="en-US"/>
          </a:p>
        </p:txBody>
      </p:sp>
    </p:spTree>
    <p:extLst>
      <p:ext uri="{BB962C8B-B14F-4D97-AF65-F5344CB8AC3E}">
        <p14:creationId xmlns:p14="http://schemas.microsoft.com/office/powerpoint/2010/main" val="40828946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Once applied – wants to apply again!</a:t>
            </a:r>
          </a:p>
          <a:p>
            <a:r>
              <a:rPr lang="en-US" dirty="0" smtClean="0"/>
              <a:t>RPL is a great tool! – why not to</a:t>
            </a:r>
            <a:r>
              <a:rPr lang="en-US" baseline="0" dirty="0" smtClean="0"/>
              <a:t> use it! I need to full-fill the curriculum! I need to work and thus save time! </a:t>
            </a:r>
          </a:p>
          <a:p>
            <a:endParaRPr lang="en-US" baseline="0" dirty="0" smtClean="0"/>
          </a:p>
          <a:p>
            <a:r>
              <a:rPr lang="en-US" baseline="0" dirty="0" smtClean="0"/>
              <a:t>Only a few saw RPL as an opportunity where the time you have saved can be used to learn something else. </a:t>
            </a:r>
          </a:p>
          <a:p>
            <a:r>
              <a:rPr lang="en-US" baseline="0" dirty="0" smtClean="0"/>
              <a:t>I DIDN*T LEARN ANYTHING!</a:t>
            </a:r>
            <a:endParaRPr lang="en-US" dirty="0"/>
          </a:p>
        </p:txBody>
      </p:sp>
      <p:sp>
        <p:nvSpPr>
          <p:cNvPr id="4" name="Slide Number Placeholder 3"/>
          <p:cNvSpPr>
            <a:spLocks noGrp="1"/>
          </p:cNvSpPr>
          <p:nvPr>
            <p:ph type="sldNum" sz="quarter" idx="10"/>
          </p:nvPr>
        </p:nvSpPr>
        <p:spPr/>
        <p:txBody>
          <a:bodyPr/>
          <a:lstStyle/>
          <a:p>
            <a:fld id="{EEB7F82D-25D5-024B-80B2-9B2BD3B2FDEB}" type="slidenum">
              <a:rPr lang="en-US" smtClean="0"/>
              <a:t>10</a:t>
            </a:fld>
            <a:endParaRPr lang="en-US"/>
          </a:p>
        </p:txBody>
      </p:sp>
    </p:spTree>
    <p:extLst>
      <p:ext uri="{BB962C8B-B14F-4D97-AF65-F5344CB8AC3E}">
        <p14:creationId xmlns:p14="http://schemas.microsoft.com/office/powerpoint/2010/main" val="6591097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TLU 2012</a:t>
            </a:r>
          </a:p>
          <a:p>
            <a:r>
              <a:rPr lang="en-US" dirty="0" smtClean="0"/>
              <a:t>RPL is deceptive! The ones who are privileged get more opportunities!!!</a:t>
            </a:r>
          </a:p>
          <a:p>
            <a:r>
              <a:rPr lang="en-US" dirty="0" smtClean="0"/>
              <a:t>RPL</a:t>
            </a:r>
            <a:r>
              <a:rPr lang="en-US" baseline="0" dirty="0" smtClean="0"/>
              <a:t> for access – for new groups </a:t>
            </a:r>
            <a:r>
              <a:rPr lang="en-US" baseline="0" dirty="0" smtClean="0">
                <a:sym typeface="Wingdings"/>
              </a:rPr>
              <a:t></a:t>
            </a:r>
            <a:endParaRPr lang="en-US" dirty="0"/>
          </a:p>
        </p:txBody>
      </p:sp>
      <p:sp>
        <p:nvSpPr>
          <p:cNvPr id="4" name="Slide Number Placeholder 3"/>
          <p:cNvSpPr>
            <a:spLocks noGrp="1"/>
          </p:cNvSpPr>
          <p:nvPr>
            <p:ph type="sldNum" sz="quarter" idx="10"/>
          </p:nvPr>
        </p:nvSpPr>
        <p:spPr/>
        <p:txBody>
          <a:bodyPr/>
          <a:lstStyle/>
          <a:p>
            <a:fld id="{EEB7F82D-25D5-024B-80B2-9B2BD3B2FDEB}" type="slidenum">
              <a:rPr lang="en-US" smtClean="0"/>
              <a:t>11</a:t>
            </a:fld>
            <a:endParaRPr lang="en-US"/>
          </a:p>
        </p:txBody>
      </p:sp>
    </p:spTree>
    <p:extLst>
      <p:ext uri="{BB962C8B-B14F-4D97-AF65-F5344CB8AC3E}">
        <p14:creationId xmlns:p14="http://schemas.microsoft.com/office/powerpoint/2010/main" val="308487834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smtClean="0">
                <a:latin typeface="Optima" charset="0"/>
                <a:cs typeface="Optima" charset="0"/>
              </a:rPr>
              <a:t>Learners are asking for recognition for their individualized learning gained outside formal education, thereby challenging their current status quo, but at the same time they are claiming a place within the educational hierarchy. </a:t>
            </a:r>
          </a:p>
          <a:p>
            <a:endParaRPr lang="en-US" dirty="0"/>
          </a:p>
        </p:txBody>
      </p:sp>
      <p:sp>
        <p:nvSpPr>
          <p:cNvPr id="4" name="Slide Number Placeholder 3"/>
          <p:cNvSpPr>
            <a:spLocks noGrp="1"/>
          </p:cNvSpPr>
          <p:nvPr>
            <p:ph type="sldNum" sz="quarter" idx="10"/>
          </p:nvPr>
        </p:nvSpPr>
        <p:spPr/>
        <p:txBody>
          <a:bodyPr/>
          <a:lstStyle/>
          <a:p>
            <a:fld id="{EEB7F82D-25D5-024B-80B2-9B2BD3B2FDEB}" type="slidenum">
              <a:rPr lang="en-US" smtClean="0"/>
              <a:t>13</a:t>
            </a:fld>
            <a:endParaRPr lang="en-US"/>
          </a:p>
        </p:txBody>
      </p:sp>
    </p:spTree>
    <p:extLst>
      <p:ext uri="{BB962C8B-B14F-4D97-AF65-F5344CB8AC3E}">
        <p14:creationId xmlns:p14="http://schemas.microsoft.com/office/powerpoint/2010/main" val="412144410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Who has the power?</a:t>
            </a:r>
            <a:r>
              <a:rPr lang="en-US" baseline="0" dirty="0" smtClean="0"/>
              <a:t> The learner? NO </a:t>
            </a:r>
            <a:r>
              <a:rPr lang="en-US" baseline="0" dirty="0" err="1" smtClean="0"/>
              <a:t>councellor</a:t>
            </a:r>
            <a:r>
              <a:rPr lang="en-US" baseline="0" dirty="0" smtClean="0"/>
              <a:t> and assessor have the power and ADMINISTRATOR</a:t>
            </a:r>
          </a:p>
          <a:p>
            <a:r>
              <a:rPr lang="en-US" baseline="0" dirty="0" smtClean="0"/>
              <a:t>WHAT GETS RECOGNISED IS depends on </a:t>
            </a:r>
            <a:r>
              <a:rPr lang="en-US" b="1" baseline="0" dirty="0" smtClean="0"/>
              <a:t>what assessor understands as learning!</a:t>
            </a:r>
          </a:p>
          <a:p>
            <a:endParaRPr lang="en-US" b="1"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It matters that the work experience is several years but it does not matter what has been the content of these years of experience. Value has been given to time as a quality mark, nevertheless the content. </a:t>
            </a:r>
            <a:endParaRPr lang="et-EE" dirty="0" smtClean="0"/>
          </a:p>
          <a:p>
            <a:endParaRPr lang="en-US" b="1" dirty="0"/>
          </a:p>
        </p:txBody>
      </p:sp>
      <p:sp>
        <p:nvSpPr>
          <p:cNvPr id="4" name="Slide Number Placeholder 3"/>
          <p:cNvSpPr>
            <a:spLocks noGrp="1"/>
          </p:cNvSpPr>
          <p:nvPr>
            <p:ph type="sldNum" sz="quarter" idx="10"/>
          </p:nvPr>
        </p:nvSpPr>
        <p:spPr/>
        <p:txBody>
          <a:bodyPr/>
          <a:lstStyle/>
          <a:p>
            <a:fld id="{EEB7F82D-25D5-024B-80B2-9B2BD3B2FDEB}" type="slidenum">
              <a:rPr lang="en-US" smtClean="0"/>
              <a:t>14</a:t>
            </a:fld>
            <a:endParaRPr lang="en-US"/>
          </a:p>
        </p:txBody>
      </p:sp>
    </p:spTree>
    <p:extLst>
      <p:ext uri="{BB962C8B-B14F-4D97-AF65-F5344CB8AC3E}">
        <p14:creationId xmlns:p14="http://schemas.microsoft.com/office/powerpoint/2010/main" val="23332391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t-EE"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t-EE" smtClean="0"/>
              <a:t>Click to edit Master subtitle style</a:t>
            </a:r>
            <a:endParaRPr lang="en-US"/>
          </a:p>
        </p:txBody>
      </p:sp>
      <p:sp>
        <p:nvSpPr>
          <p:cNvPr id="4" name="Date Placeholder 3"/>
          <p:cNvSpPr>
            <a:spLocks noGrp="1"/>
          </p:cNvSpPr>
          <p:nvPr>
            <p:ph type="dt" sz="half" idx="10"/>
          </p:nvPr>
        </p:nvSpPr>
        <p:spPr/>
        <p:txBody>
          <a:bodyPr/>
          <a:lstStyle/>
          <a:p>
            <a:fld id="{B449D725-AF79-4FB6-8D02-83EAC61E3211}" type="datetimeFigureOut">
              <a:rPr lang="en-US" smtClean="0"/>
              <a:t>21.05.12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6629CB-7937-4506-A327-ACF88B95BB03}" type="slidenum">
              <a:rPr lang="en-US" smtClean="0"/>
              <a:t>‹#›</a:t>
            </a:fld>
            <a:endParaRPr lang="en-US"/>
          </a:p>
        </p:txBody>
      </p:sp>
    </p:spTree>
    <p:extLst>
      <p:ext uri="{BB962C8B-B14F-4D97-AF65-F5344CB8AC3E}">
        <p14:creationId xmlns:p14="http://schemas.microsoft.com/office/powerpoint/2010/main" val="27020199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t-EE" smtClean="0"/>
              <a:t>Click to edit Master text styles</a:t>
            </a:r>
          </a:p>
          <a:p>
            <a:pPr lvl="1"/>
            <a:r>
              <a:rPr lang="et-EE" smtClean="0"/>
              <a:t>Second level</a:t>
            </a:r>
          </a:p>
          <a:p>
            <a:pPr lvl="2"/>
            <a:r>
              <a:rPr lang="et-EE" smtClean="0"/>
              <a:t>Third level</a:t>
            </a:r>
          </a:p>
          <a:p>
            <a:pPr lvl="3"/>
            <a:r>
              <a:rPr lang="et-EE" smtClean="0"/>
              <a:t>Fourth level</a:t>
            </a:r>
          </a:p>
          <a:p>
            <a:pPr lvl="4"/>
            <a:r>
              <a:rPr lang="et-EE" smtClean="0"/>
              <a:t>Fifth level</a:t>
            </a:r>
            <a:endParaRPr lang="en-US"/>
          </a:p>
        </p:txBody>
      </p:sp>
      <p:sp>
        <p:nvSpPr>
          <p:cNvPr id="4" name="Date Placeholder 3"/>
          <p:cNvSpPr>
            <a:spLocks noGrp="1"/>
          </p:cNvSpPr>
          <p:nvPr>
            <p:ph type="dt" sz="half" idx="10"/>
          </p:nvPr>
        </p:nvSpPr>
        <p:spPr/>
        <p:txBody>
          <a:bodyPr/>
          <a:lstStyle/>
          <a:p>
            <a:fld id="{B1C7D8B9-1E72-4043-A0D2-7370200CB6FC}" type="datetimeFigureOut">
              <a:rPr lang="en-US" smtClean="0"/>
              <a:t>21.05.12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5F652B-D170-5248-8D98-A965084D816A}" type="slidenum">
              <a:rPr lang="en-US" smtClean="0"/>
              <a:t>‹#›</a:t>
            </a:fld>
            <a:endParaRPr lang="en-US"/>
          </a:p>
        </p:txBody>
      </p:sp>
    </p:spTree>
    <p:extLst>
      <p:ext uri="{BB962C8B-B14F-4D97-AF65-F5344CB8AC3E}">
        <p14:creationId xmlns:p14="http://schemas.microsoft.com/office/powerpoint/2010/main" val="29494982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t-EE"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t-EE" smtClean="0"/>
              <a:t>Click to edit Master text styles</a:t>
            </a:r>
          </a:p>
          <a:p>
            <a:pPr lvl="1"/>
            <a:r>
              <a:rPr lang="et-EE" smtClean="0"/>
              <a:t>Second level</a:t>
            </a:r>
          </a:p>
          <a:p>
            <a:pPr lvl="2"/>
            <a:r>
              <a:rPr lang="et-EE" smtClean="0"/>
              <a:t>Third level</a:t>
            </a:r>
          </a:p>
          <a:p>
            <a:pPr lvl="3"/>
            <a:r>
              <a:rPr lang="et-EE" smtClean="0"/>
              <a:t>Fourth level</a:t>
            </a:r>
          </a:p>
          <a:p>
            <a:pPr lvl="4"/>
            <a:r>
              <a:rPr lang="et-EE" smtClean="0"/>
              <a:t>Fifth level</a:t>
            </a:r>
            <a:endParaRPr lang="en-US"/>
          </a:p>
        </p:txBody>
      </p:sp>
      <p:sp>
        <p:nvSpPr>
          <p:cNvPr id="4" name="Date Placeholder 3"/>
          <p:cNvSpPr>
            <a:spLocks noGrp="1"/>
          </p:cNvSpPr>
          <p:nvPr>
            <p:ph type="dt" sz="half" idx="10"/>
          </p:nvPr>
        </p:nvSpPr>
        <p:spPr/>
        <p:txBody>
          <a:bodyPr/>
          <a:lstStyle/>
          <a:p>
            <a:fld id="{B1C7D8B9-1E72-4043-A0D2-7370200CB6FC}" type="datetimeFigureOut">
              <a:rPr lang="en-US" smtClean="0"/>
              <a:t>21.05.12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5F652B-D170-5248-8D98-A965084D816A}" type="slidenum">
              <a:rPr lang="en-US" smtClean="0"/>
              <a:t>‹#›</a:t>
            </a:fld>
            <a:endParaRPr lang="en-US"/>
          </a:p>
        </p:txBody>
      </p:sp>
    </p:spTree>
    <p:extLst>
      <p:ext uri="{BB962C8B-B14F-4D97-AF65-F5344CB8AC3E}">
        <p14:creationId xmlns:p14="http://schemas.microsoft.com/office/powerpoint/2010/main" val="14279412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smtClean="0"/>
              <a:t>Click to edit Master title style</a:t>
            </a:r>
            <a:endParaRPr lang="en-US"/>
          </a:p>
        </p:txBody>
      </p:sp>
      <p:sp>
        <p:nvSpPr>
          <p:cNvPr id="3" name="Content Placeholder 2"/>
          <p:cNvSpPr>
            <a:spLocks noGrp="1"/>
          </p:cNvSpPr>
          <p:nvPr>
            <p:ph idx="1"/>
          </p:nvPr>
        </p:nvSpPr>
        <p:spPr/>
        <p:txBody>
          <a:bodyPr/>
          <a:lstStyle/>
          <a:p>
            <a:pPr lvl="0"/>
            <a:r>
              <a:rPr lang="et-EE" smtClean="0"/>
              <a:t>Click to edit Master text styles</a:t>
            </a:r>
          </a:p>
          <a:p>
            <a:pPr lvl="1"/>
            <a:r>
              <a:rPr lang="et-EE" smtClean="0"/>
              <a:t>Second level</a:t>
            </a:r>
          </a:p>
          <a:p>
            <a:pPr lvl="2"/>
            <a:r>
              <a:rPr lang="et-EE" smtClean="0"/>
              <a:t>Third level</a:t>
            </a:r>
          </a:p>
          <a:p>
            <a:pPr lvl="3"/>
            <a:r>
              <a:rPr lang="et-EE" smtClean="0"/>
              <a:t>Fourth level</a:t>
            </a:r>
          </a:p>
          <a:p>
            <a:pPr lvl="4"/>
            <a:r>
              <a:rPr lang="et-EE" smtClean="0"/>
              <a:t>Fifth level</a:t>
            </a:r>
            <a:endParaRPr lang="en-US"/>
          </a:p>
        </p:txBody>
      </p:sp>
      <p:sp>
        <p:nvSpPr>
          <p:cNvPr id="4" name="Date Placeholder 3"/>
          <p:cNvSpPr>
            <a:spLocks noGrp="1"/>
          </p:cNvSpPr>
          <p:nvPr>
            <p:ph type="dt" sz="half" idx="10"/>
          </p:nvPr>
        </p:nvSpPr>
        <p:spPr/>
        <p:txBody>
          <a:bodyPr/>
          <a:lstStyle/>
          <a:p>
            <a:fld id="{B1C7D8B9-1E72-4043-A0D2-7370200CB6FC}" type="datetimeFigureOut">
              <a:rPr lang="en-US" smtClean="0"/>
              <a:t>21.05.12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5F652B-D170-5248-8D98-A965084D816A}" type="slidenum">
              <a:rPr lang="en-US" smtClean="0"/>
              <a:t>‹#›</a:t>
            </a:fld>
            <a:endParaRPr lang="en-US"/>
          </a:p>
        </p:txBody>
      </p:sp>
    </p:spTree>
    <p:extLst>
      <p:ext uri="{BB962C8B-B14F-4D97-AF65-F5344CB8AC3E}">
        <p14:creationId xmlns:p14="http://schemas.microsoft.com/office/powerpoint/2010/main" val="22759333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t-EE"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t-EE" smtClean="0"/>
              <a:t>Click to edit Master text styles</a:t>
            </a:r>
          </a:p>
        </p:txBody>
      </p:sp>
      <p:sp>
        <p:nvSpPr>
          <p:cNvPr id="4" name="Date Placeholder 3"/>
          <p:cNvSpPr>
            <a:spLocks noGrp="1"/>
          </p:cNvSpPr>
          <p:nvPr>
            <p:ph type="dt" sz="half" idx="10"/>
          </p:nvPr>
        </p:nvSpPr>
        <p:spPr/>
        <p:txBody>
          <a:bodyPr/>
          <a:lstStyle/>
          <a:p>
            <a:fld id="{B449D725-AF79-4FB6-8D02-83EAC61E3211}" type="datetimeFigureOut">
              <a:rPr lang="en-US" smtClean="0"/>
              <a:t>21.05.12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6629CB-7937-4506-A327-ACF88B95BB03}" type="slidenum">
              <a:rPr lang="en-US" smtClean="0"/>
              <a:t>‹#›</a:t>
            </a:fld>
            <a:endParaRPr lang="en-US"/>
          </a:p>
        </p:txBody>
      </p:sp>
    </p:spTree>
    <p:extLst>
      <p:ext uri="{BB962C8B-B14F-4D97-AF65-F5344CB8AC3E}">
        <p14:creationId xmlns:p14="http://schemas.microsoft.com/office/powerpoint/2010/main" val="17989526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t-EE" smtClean="0"/>
              <a:t>Click to edit Master text styles</a:t>
            </a:r>
          </a:p>
          <a:p>
            <a:pPr lvl="1"/>
            <a:r>
              <a:rPr lang="et-EE" smtClean="0"/>
              <a:t>Second level</a:t>
            </a:r>
          </a:p>
          <a:p>
            <a:pPr lvl="2"/>
            <a:r>
              <a:rPr lang="et-EE" smtClean="0"/>
              <a:t>Third level</a:t>
            </a:r>
          </a:p>
          <a:p>
            <a:pPr lvl="3"/>
            <a:r>
              <a:rPr lang="et-EE" smtClean="0"/>
              <a:t>Fourth level</a:t>
            </a:r>
          </a:p>
          <a:p>
            <a:pPr lvl="4"/>
            <a:r>
              <a:rPr lang="et-EE"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t-EE" smtClean="0"/>
              <a:t>Click to edit Master text styles</a:t>
            </a:r>
          </a:p>
          <a:p>
            <a:pPr lvl="1"/>
            <a:r>
              <a:rPr lang="et-EE" smtClean="0"/>
              <a:t>Second level</a:t>
            </a:r>
          </a:p>
          <a:p>
            <a:pPr lvl="2"/>
            <a:r>
              <a:rPr lang="et-EE" smtClean="0"/>
              <a:t>Third level</a:t>
            </a:r>
          </a:p>
          <a:p>
            <a:pPr lvl="3"/>
            <a:r>
              <a:rPr lang="et-EE" smtClean="0"/>
              <a:t>Fourth level</a:t>
            </a:r>
          </a:p>
          <a:p>
            <a:pPr lvl="4"/>
            <a:r>
              <a:rPr lang="et-EE" smtClean="0"/>
              <a:t>Fifth level</a:t>
            </a:r>
            <a:endParaRPr lang="en-US"/>
          </a:p>
        </p:txBody>
      </p:sp>
      <p:sp>
        <p:nvSpPr>
          <p:cNvPr id="5" name="Date Placeholder 4"/>
          <p:cNvSpPr>
            <a:spLocks noGrp="1"/>
          </p:cNvSpPr>
          <p:nvPr>
            <p:ph type="dt" sz="half" idx="10"/>
          </p:nvPr>
        </p:nvSpPr>
        <p:spPr/>
        <p:txBody>
          <a:bodyPr/>
          <a:lstStyle/>
          <a:p>
            <a:fld id="{B1C7D8B9-1E72-4043-A0D2-7370200CB6FC}" type="datetimeFigureOut">
              <a:rPr lang="en-US" smtClean="0"/>
              <a:t>21.05.12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5F652B-D170-5248-8D98-A965084D816A}" type="slidenum">
              <a:rPr lang="en-US" smtClean="0"/>
              <a:t>‹#›</a:t>
            </a:fld>
            <a:endParaRPr lang="en-US"/>
          </a:p>
        </p:txBody>
      </p:sp>
    </p:spTree>
    <p:extLst>
      <p:ext uri="{BB962C8B-B14F-4D97-AF65-F5344CB8AC3E}">
        <p14:creationId xmlns:p14="http://schemas.microsoft.com/office/powerpoint/2010/main" val="10343016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t-EE"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t-EE"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t-EE" smtClean="0"/>
              <a:t>Click to edit Master text styles</a:t>
            </a:r>
          </a:p>
          <a:p>
            <a:pPr lvl="1"/>
            <a:r>
              <a:rPr lang="et-EE" smtClean="0"/>
              <a:t>Second level</a:t>
            </a:r>
          </a:p>
          <a:p>
            <a:pPr lvl="2"/>
            <a:r>
              <a:rPr lang="et-EE" smtClean="0"/>
              <a:t>Third level</a:t>
            </a:r>
          </a:p>
          <a:p>
            <a:pPr lvl="3"/>
            <a:r>
              <a:rPr lang="et-EE" smtClean="0"/>
              <a:t>Fourth level</a:t>
            </a:r>
          </a:p>
          <a:p>
            <a:pPr lvl="4"/>
            <a:r>
              <a:rPr lang="et-EE"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t-EE"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t-EE" smtClean="0"/>
              <a:t>Click to edit Master text styles</a:t>
            </a:r>
          </a:p>
          <a:p>
            <a:pPr lvl="1"/>
            <a:r>
              <a:rPr lang="et-EE" smtClean="0"/>
              <a:t>Second level</a:t>
            </a:r>
          </a:p>
          <a:p>
            <a:pPr lvl="2"/>
            <a:r>
              <a:rPr lang="et-EE" smtClean="0"/>
              <a:t>Third level</a:t>
            </a:r>
          </a:p>
          <a:p>
            <a:pPr lvl="3"/>
            <a:r>
              <a:rPr lang="et-EE" smtClean="0"/>
              <a:t>Fourth level</a:t>
            </a:r>
          </a:p>
          <a:p>
            <a:pPr lvl="4"/>
            <a:r>
              <a:rPr lang="et-EE" smtClean="0"/>
              <a:t>Fifth level</a:t>
            </a:r>
            <a:endParaRPr lang="en-US"/>
          </a:p>
        </p:txBody>
      </p:sp>
      <p:sp>
        <p:nvSpPr>
          <p:cNvPr id="7" name="Date Placeholder 6"/>
          <p:cNvSpPr>
            <a:spLocks noGrp="1"/>
          </p:cNvSpPr>
          <p:nvPr>
            <p:ph type="dt" sz="half" idx="10"/>
          </p:nvPr>
        </p:nvSpPr>
        <p:spPr/>
        <p:txBody>
          <a:bodyPr/>
          <a:lstStyle/>
          <a:p>
            <a:fld id="{B1C7D8B9-1E72-4043-A0D2-7370200CB6FC}" type="datetimeFigureOut">
              <a:rPr lang="en-US" smtClean="0"/>
              <a:t>21.05.12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25F652B-D170-5248-8D98-A965084D816A}" type="slidenum">
              <a:rPr lang="en-US" smtClean="0"/>
              <a:t>‹#›</a:t>
            </a:fld>
            <a:endParaRPr lang="en-US"/>
          </a:p>
        </p:txBody>
      </p:sp>
    </p:spTree>
    <p:extLst>
      <p:ext uri="{BB962C8B-B14F-4D97-AF65-F5344CB8AC3E}">
        <p14:creationId xmlns:p14="http://schemas.microsoft.com/office/powerpoint/2010/main" val="14179409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smtClean="0"/>
              <a:t>Click to edit Master title style</a:t>
            </a:r>
            <a:endParaRPr lang="en-US"/>
          </a:p>
        </p:txBody>
      </p:sp>
      <p:sp>
        <p:nvSpPr>
          <p:cNvPr id="3" name="Date Placeholder 2"/>
          <p:cNvSpPr>
            <a:spLocks noGrp="1"/>
          </p:cNvSpPr>
          <p:nvPr>
            <p:ph type="dt" sz="half" idx="10"/>
          </p:nvPr>
        </p:nvSpPr>
        <p:spPr/>
        <p:txBody>
          <a:bodyPr/>
          <a:lstStyle/>
          <a:p>
            <a:fld id="{B1C7D8B9-1E72-4043-A0D2-7370200CB6FC}" type="datetimeFigureOut">
              <a:rPr lang="en-US" smtClean="0"/>
              <a:t>21.05.12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25F652B-D170-5248-8D98-A965084D816A}" type="slidenum">
              <a:rPr lang="en-US" smtClean="0"/>
              <a:t>‹#›</a:t>
            </a:fld>
            <a:endParaRPr lang="en-US"/>
          </a:p>
        </p:txBody>
      </p:sp>
    </p:spTree>
    <p:extLst>
      <p:ext uri="{BB962C8B-B14F-4D97-AF65-F5344CB8AC3E}">
        <p14:creationId xmlns:p14="http://schemas.microsoft.com/office/powerpoint/2010/main" val="6560677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1C7D8B9-1E72-4043-A0D2-7370200CB6FC}" type="datetimeFigureOut">
              <a:rPr lang="en-US" smtClean="0"/>
              <a:t>21.05.12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25F652B-D170-5248-8D98-A965084D816A}" type="slidenum">
              <a:rPr lang="en-US" smtClean="0"/>
              <a:t>‹#›</a:t>
            </a:fld>
            <a:endParaRPr lang="en-US"/>
          </a:p>
        </p:txBody>
      </p:sp>
    </p:spTree>
    <p:extLst>
      <p:ext uri="{BB962C8B-B14F-4D97-AF65-F5344CB8AC3E}">
        <p14:creationId xmlns:p14="http://schemas.microsoft.com/office/powerpoint/2010/main" val="12491287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t-EE"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t-EE" smtClean="0"/>
              <a:t>Click to edit Master text styles</a:t>
            </a:r>
          </a:p>
          <a:p>
            <a:pPr lvl="1"/>
            <a:r>
              <a:rPr lang="et-EE" smtClean="0"/>
              <a:t>Second level</a:t>
            </a:r>
          </a:p>
          <a:p>
            <a:pPr lvl="2"/>
            <a:r>
              <a:rPr lang="et-EE" smtClean="0"/>
              <a:t>Third level</a:t>
            </a:r>
          </a:p>
          <a:p>
            <a:pPr lvl="3"/>
            <a:r>
              <a:rPr lang="et-EE" smtClean="0"/>
              <a:t>Fourth level</a:t>
            </a:r>
          </a:p>
          <a:p>
            <a:pPr lvl="4"/>
            <a:r>
              <a:rPr lang="et-EE"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t-EE" smtClean="0"/>
              <a:t>Click to edit Master text styles</a:t>
            </a:r>
          </a:p>
        </p:txBody>
      </p:sp>
      <p:sp>
        <p:nvSpPr>
          <p:cNvPr id="5" name="Date Placeholder 4"/>
          <p:cNvSpPr>
            <a:spLocks noGrp="1"/>
          </p:cNvSpPr>
          <p:nvPr>
            <p:ph type="dt" sz="half" idx="10"/>
          </p:nvPr>
        </p:nvSpPr>
        <p:spPr/>
        <p:txBody>
          <a:bodyPr/>
          <a:lstStyle/>
          <a:p>
            <a:fld id="{B1C7D8B9-1E72-4043-A0D2-7370200CB6FC}" type="datetimeFigureOut">
              <a:rPr lang="en-US" smtClean="0"/>
              <a:t>21.05.12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5F652B-D170-5248-8D98-A965084D816A}" type="slidenum">
              <a:rPr lang="en-US" smtClean="0"/>
              <a:t>‹#›</a:t>
            </a:fld>
            <a:endParaRPr lang="en-US"/>
          </a:p>
        </p:txBody>
      </p:sp>
    </p:spTree>
    <p:extLst>
      <p:ext uri="{BB962C8B-B14F-4D97-AF65-F5344CB8AC3E}">
        <p14:creationId xmlns:p14="http://schemas.microsoft.com/office/powerpoint/2010/main" val="27301161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t-EE"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t-EE" smtClean="0"/>
              <a:t>Drag picture to placeholder or click icon to add</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t-EE" smtClean="0"/>
              <a:t>Click to edit Master text styles</a:t>
            </a:r>
          </a:p>
        </p:txBody>
      </p:sp>
      <p:sp>
        <p:nvSpPr>
          <p:cNvPr id="5" name="Date Placeholder 4"/>
          <p:cNvSpPr>
            <a:spLocks noGrp="1"/>
          </p:cNvSpPr>
          <p:nvPr>
            <p:ph type="dt" sz="half" idx="10"/>
          </p:nvPr>
        </p:nvSpPr>
        <p:spPr/>
        <p:txBody>
          <a:bodyPr/>
          <a:lstStyle/>
          <a:p>
            <a:fld id="{B1C7D8B9-1E72-4043-A0D2-7370200CB6FC}" type="datetimeFigureOut">
              <a:rPr lang="en-US" smtClean="0"/>
              <a:t>21.05.12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5F652B-D170-5248-8D98-A965084D816A}" type="slidenum">
              <a:rPr lang="en-US" smtClean="0"/>
              <a:t>‹#›</a:t>
            </a:fld>
            <a:endParaRPr lang="en-US"/>
          </a:p>
        </p:txBody>
      </p:sp>
    </p:spTree>
    <p:extLst>
      <p:ext uri="{BB962C8B-B14F-4D97-AF65-F5344CB8AC3E}">
        <p14:creationId xmlns:p14="http://schemas.microsoft.com/office/powerpoint/2010/main" val="50657455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t-EE"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t-EE" smtClean="0"/>
              <a:t>Click to edit Master text styles</a:t>
            </a:r>
          </a:p>
          <a:p>
            <a:pPr lvl="1"/>
            <a:r>
              <a:rPr lang="et-EE" smtClean="0"/>
              <a:t>Second level</a:t>
            </a:r>
          </a:p>
          <a:p>
            <a:pPr lvl="2"/>
            <a:r>
              <a:rPr lang="et-EE" smtClean="0"/>
              <a:t>Third level</a:t>
            </a:r>
          </a:p>
          <a:p>
            <a:pPr lvl="3"/>
            <a:r>
              <a:rPr lang="et-EE" smtClean="0"/>
              <a:t>Fourth level</a:t>
            </a:r>
          </a:p>
          <a:p>
            <a:pPr lvl="4"/>
            <a:r>
              <a:rPr lang="et-EE"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C7D8B9-1E72-4043-A0D2-7370200CB6FC}" type="datetimeFigureOut">
              <a:rPr lang="en-US" smtClean="0"/>
              <a:t>21.05.12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5F652B-D170-5248-8D98-A965084D816A}" type="slidenum">
              <a:rPr lang="en-US" smtClean="0"/>
              <a:t>‹#›</a:t>
            </a:fld>
            <a:endParaRPr lang="en-US"/>
          </a:p>
        </p:txBody>
      </p:sp>
    </p:spTree>
    <p:extLst>
      <p:ext uri="{BB962C8B-B14F-4D97-AF65-F5344CB8AC3E}">
        <p14:creationId xmlns:p14="http://schemas.microsoft.com/office/powerpoint/2010/main" val="2557711237"/>
      </p:ext>
    </p:extLst>
  </p:cSld>
  <p:clrMap bg1="dk1" tx1="lt1" bg2="dk2" tx2="lt2" accent1="accent1" accent2="accent2" accent3="accent3" accent4="accent4" accent5="accent5" accent6="accent6" hlink="hlink" folHlink="folHlink"/>
  <p:sldLayoutIdLst>
    <p:sldLayoutId id="2147483902" r:id="rId1"/>
    <p:sldLayoutId id="2147483903" r:id="rId2"/>
    <p:sldLayoutId id="2147483904" r:id="rId3"/>
    <p:sldLayoutId id="2147483905" r:id="rId4"/>
    <p:sldLayoutId id="2147483906" r:id="rId5"/>
    <p:sldLayoutId id="2147483907" r:id="rId6"/>
    <p:sldLayoutId id="2147483908" r:id="rId7"/>
    <p:sldLayoutId id="2147483909" r:id="rId8"/>
    <p:sldLayoutId id="2147483910" r:id="rId9"/>
    <p:sldLayoutId id="2147483911" r:id="rId10"/>
    <p:sldLayoutId id="2147483912"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55833"/>
            <a:ext cx="7772400" cy="2096411"/>
          </a:xfrm>
        </p:spPr>
        <p:txBody>
          <a:bodyPr>
            <a:noAutofit/>
          </a:bodyPr>
          <a:lstStyle/>
          <a:p>
            <a:pPr algn="l"/>
            <a:r>
              <a:rPr lang="en-US" sz="7200" b="1" dirty="0" smtClean="0">
                <a:latin typeface="Candara"/>
                <a:cs typeface="Candara"/>
              </a:rPr>
              <a:t>RPL IMPLEMENTATION</a:t>
            </a:r>
            <a:endParaRPr lang="en-US" sz="7200" b="1" dirty="0">
              <a:latin typeface="Candara"/>
              <a:cs typeface="Candara"/>
            </a:endParaRPr>
          </a:p>
        </p:txBody>
      </p:sp>
      <p:sp>
        <p:nvSpPr>
          <p:cNvPr id="3" name="Subtitle 2"/>
          <p:cNvSpPr>
            <a:spLocks noGrp="1"/>
          </p:cNvSpPr>
          <p:nvPr>
            <p:ph type="subTitle" idx="1"/>
          </p:nvPr>
        </p:nvSpPr>
        <p:spPr>
          <a:xfrm>
            <a:off x="2057400" y="5581656"/>
            <a:ext cx="6400800" cy="1093260"/>
          </a:xfrm>
        </p:spPr>
        <p:txBody>
          <a:bodyPr>
            <a:normAutofit/>
          </a:bodyPr>
          <a:lstStyle/>
          <a:p>
            <a:pPr algn="r"/>
            <a:r>
              <a:rPr lang="en-US" sz="2000" dirty="0" smtClean="0"/>
              <a:t>MARIN GROSS</a:t>
            </a:r>
          </a:p>
          <a:p>
            <a:pPr algn="r"/>
            <a:r>
              <a:rPr lang="en-US" sz="2000" dirty="0" smtClean="0"/>
              <a:t>TALLINN UNIVERSITY</a:t>
            </a:r>
            <a:endParaRPr lang="en-US" sz="2000" dirty="0"/>
          </a:p>
        </p:txBody>
      </p:sp>
    </p:spTree>
    <p:extLst>
      <p:ext uri="{BB962C8B-B14F-4D97-AF65-F5344CB8AC3E}">
        <p14:creationId xmlns:p14="http://schemas.microsoft.com/office/powerpoint/2010/main" val="1214548080"/>
      </p:ext>
    </p:extLst>
  </p:cSld>
  <p:clrMapOvr>
    <a:masterClrMapping/>
  </p:clrMapOvr>
  <mc:AlternateContent xmlns:mc="http://schemas.openxmlformats.org/markup-compatibility/2006">
    <mc:Choice xmlns:p14="http://schemas.microsoft.com/office/powerpoint/2010/main" Requires="p14">
      <p:transition p14:dur="0"/>
    </mc:Choice>
    <mc:Fallback>
      <p:transition xmlns:p14="http://schemas.microsoft.com/office/powerpoint/2010/main"/>
    </mc:Fallback>
  </mc:AlternateContent>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l"/>
            <a:r>
              <a:rPr lang="en-US" b="1" dirty="0" smtClean="0"/>
              <a:t>RPL APPLICANT</a:t>
            </a:r>
            <a:endParaRPr lang="en-US" b="1" dirty="0"/>
          </a:p>
        </p:txBody>
      </p:sp>
      <p:sp>
        <p:nvSpPr>
          <p:cNvPr id="6" name="Text Placeholder 5"/>
          <p:cNvSpPr>
            <a:spLocks noGrp="1"/>
          </p:cNvSpPr>
          <p:nvPr>
            <p:ph type="body" idx="1"/>
          </p:nvPr>
        </p:nvSpPr>
        <p:spPr/>
        <p:txBody>
          <a:bodyPr/>
          <a:lstStyle/>
          <a:p>
            <a:r>
              <a:rPr lang="en-US" dirty="0" smtClean="0"/>
              <a:t>TYPICAL</a:t>
            </a:r>
            <a:endParaRPr lang="en-US" dirty="0"/>
          </a:p>
        </p:txBody>
      </p:sp>
      <p:sp>
        <p:nvSpPr>
          <p:cNvPr id="5" name="Content Placeholder 4"/>
          <p:cNvSpPr>
            <a:spLocks noGrp="1"/>
          </p:cNvSpPr>
          <p:nvPr>
            <p:ph sz="half" idx="2"/>
          </p:nvPr>
        </p:nvSpPr>
        <p:spPr/>
        <p:txBody>
          <a:bodyPr/>
          <a:lstStyle/>
          <a:p>
            <a:r>
              <a:rPr lang="en-US" dirty="0" smtClean="0"/>
              <a:t>Advantaged  groups</a:t>
            </a:r>
          </a:p>
          <a:p>
            <a:r>
              <a:rPr lang="en-US" dirty="0" smtClean="0"/>
              <a:t>Knows well formal education system and its opportunities</a:t>
            </a:r>
          </a:p>
          <a:p>
            <a:r>
              <a:rPr lang="en-US" dirty="0" smtClean="0"/>
              <a:t>Interested in saving time</a:t>
            </a:r>
          </a:p>
          <a:p>
            <a:r>
              <a:rPr lang="en-US" dirty="0" smtClean="0"/>
              <a:t>Maximum use of prior studies</a:t>
            </a:r>
          </a:p>
          <a:p>
            <a:r>
              <a:rPr lang="en-US" dirty="0" smtClean="0"/>
              <a:t>They want more of RPL!</a:t>
            </a:r>
          </a:p>
          <a:p>
            <a:r>
              <a:rPr lang="en-US" dirty="0" smtClean="0"/>
              <a:t>Do they need RPL?</a:t>
            </a:r>
          </a:p>
          <a:p>
            <a:endParaRPr lang="en-US" dirty="0"/>
          </a:p>
        </p:txBody>
      </p:sp>
      <p:sp>
        <p:nvSpPr>
          <p:cNvPr id="7" name="Text Placeholder 6"/>
          <p:cNvSpPr>
            <a:spLocks noGrp="1"/>
          </p:cNvSpPr>
          <p:nvPr>
            <p:ph type="body" sz="quarter" idx="3"/>
          </p:nvPr>
        </p:nvSpPr>
        <p:spPr/>
        <p:txBody>
          <a:bodyPr/>
          <a:lstStyle/>
          <a:p>
            <a:r>
              <a:rPr lang="en-US" dirty="0" smtClean="0"/>
              <a:t>UNTYPICAL</a:t>
            </a:r>
            <a:endParaRPr lang="en-US" dirty="0"/>
          </a:p>
        </p:txBody>
      </p:sp>
      <p:sp>
        <p:nvSpPr>
          <p:cNvPr id="8" name="Content Placeholder 7"/>
          <p:cNvSpPr>
            <a:spLocks noGrp="1"/>
          </p:cNvSpPr>
          <p:nvPr>
            <p:ph sz="quarter" idx="4"/>
          </p:nvPr>
        </p:nvSpPr>
        <p:spPr/>
        <p:txBody>
          <a:bodyPr/>
          <a:lstStyle/>
          <a:p>
            <a:r>
              <a:rPr lang="en-US" dirty="0" smtClean="0"/>
              <a:t>Marginalized groups</a:t>
            </a:r>
          </a:p>
          <a:p>
            <a:r>
              <a:rPr lang="en-US" dirty="0" smtClean="0"/>
              <a:t>Has work experience</a:t>
            </a:r>
          </a:p>
          <a:p>
            <a:r>
              <a:rPr lang="en-US" dirty="0" smtClean="0"/>
              <a:t>Has studied in numerous ways but…</a:t>
            </a:r>
          </a:p>
          <a:p>
            <a:r>
              <a:rPr lang="en-US" dirty="0" smtClean="0"/>
              <a:t>Unfamiliar with university</a:t>
            </a:r>
          </a:p>
          <a:p>
            <a:r>
              <a:rPr lang="en-US" dirty="0" smtClean="0"/>
              <a:t>Values learning and opportunity to study</a:t>
            </a:r>
          </a:p>
          <a:p>
            <a:r>
              <a:rPr lang="en-US" dirty="0" smtClean="0"/>
              <a:t>How can they be supported?</a:t>
            </a:r>
            <a:endParaRPr lang="en-US" dirty="0"/>
          </a:p>
        </p:txBody>
      </p:sp>
    </p:spTree>
    <p:extLst>
      <p:ext uri="{BB962C8B-B14F-4D97-AF65-F5344CB8AC3E}">
        <p14:creationId xmlns:p14="http://schemas.microsoft.com/office/powerpoint/2010/main" val="869826556"/>
      </p:ext>
    </p:extLst>
  </p:cSld>
  <p:clrMapOvr>
    <a:masterClrMapping/>
  </p:clrMapOvr>
  <mc:AlternateContent xmlns:mc="http://schemas.openxmlformats.org/markup-compatibility/2006">
    <mc:Choice xmlns:p14="http://schemas.microsoft.com/office/powerpoint/2010/main" Requires="p14">
      <p:transition p14:dur="0"/>
    </mc:Choice>
    <mc:Fallback>
      <p:transition xmlns:p14="http://schemas.microsoft.com/office/powerpoint/2010/main"/>
    </mc:Fallback>
  </mc:AlternateContent>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idx="1"/>
          </p:nvPr>
        </p:nvSpPr>
        <p:spPr>
          <a:xfrm>
            <a:off x="457200" y="785444"/>
            <a:ext cx="8229600" cy="5514808"/>
          </a:xfrm>
        </p:spPr>
        <p:txBody>
          <a:bodyPr>
            <a:normAutofit/>
          </a:bodyPr>
          <a:lstStyle/>
          <a:p>
            <a:pPr marL="0" indent="0" algn="ctr">
              <a:lnSpc>
                <a:spcPct val="110000"/>
              </a:lnSpc>
              <a:buNone/>
            </a:pPr>
            <a:r>
              <a:rPr lang="en-US" dirty="0" smtClean="0"/>
              <a:t>70% of students are aware of RPL </a:t>
            </a:r>
          </a:p>
          <a:p>
            <a:pPr marL="0" indent="0" algn="ctr">
              <a:lnSpc>
                <a:spcPct val="110000"/>
              </a:lnSpc>
              <a:buNone/>
            </a:pPr>
            <a:endParaRPr lang="en-US" dirty="0" smtClean="0"/>
          </a:p>
          <a:p>
            <a:pPr marL="0" indent="0" algn="ctr">
              <a:lnSpc>
                <a:spcPct val="110000"/>
              </a:lnSpc>
              <a:buNone/>
            </a:pPr>
            <a:r>
              <a:rPr lang="en-US" dirty="0" smtClean="0"/>
              <a:t>83% have never applied for RPL</a:t>
            </a:r>
          </a:p>
          <a:p>
            <a:pPr marL="0" indent="0" algn="ctr">
              <a:lnSpc>
                <a:spcPct val="110000"/>
              </a:lnSpc>
              <a:buNone/>
            </a:pPr>
            <a:endParaRPr lang="en-US" dirty="0" smtClean="0"/>
          </a:p>
          <a:p>
            <a:pPr marL="0" indent="0" algn="ctr">
              <a:lnSpc>
                <a:spcPct val="110000"/>
              </a:lnSpc>
              <a:buNone/>
            </a:pPr>
            <a:r>
              <a:rPr lang="en-US" dirty="0" smtClean="0"/>
              <a:t>13% have applied for recognition of prior studies</a:t>
            </a:r>
          </a:p>
          <a:p>
            <a:pPr marL="0" indent="0" algn="ctr">
              <a:lnSpc>
                <a:spcPct val="110000"/>
              </a:lnSpc>
              <a:buNone/>
            </a:pPr>
            <a:endParaRPr lang="en-US" dirty="0" smtClean="0"/>
          </a:p>
          <a:p>
            <a:pPr marL="0" indent="0" algn="ctr">
              <a:lnSpc>
                <a:spcPct val="110000"/>
              </a:lnSpc>
              <a:buNone/>
            </a:pPr>
            <a:r>
              <a:rPr lang="en-US" dirty="0" smtClean="0"/>
              <a:t>less than 2% have applied for recognition of experiential learning</a:t>
            </a:r>
            <a:endParaRPr lang="en-US" dirty="0"/>
          </a:p>
        </p:txBody>
      </p:sp>
    </p:spTree>
    <p:extLst>
      <p:ext uri="{BB962C8B-B14F-4D97-AF65-F5344CB8AC3E}">
        <p14:creationId xmlns:p14="http://schemas.microsoft.com/office/powerpoint/2010/main" val="982029067"/>
      </p:ext>
    </p:extLst>
  </p:cSld>
  <p:clrMapOvr>
    <a:masterClrMapping/>
  </p:clrMapOvr>
  <mc:AlternateContent xmlns:mc="http://schemas.openxmlformats.org/markup-compatibility/2006">
    <mc:Choice xmlns:p14="http://schemas.microsoft.com/office/powerpoint/2010/main" Requires="p14">
      <p:transition p14:dur="0"/>
    </mc:Choice>
    <mc:Fallback>
      <p:transition xmlns:p14="http://schemas.microsoft.com/office/powerpoint/2010/mai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cap="none" dirty="0" smtClean="0"/>
              <a:t>RPL as a tool for </a:t>
            </a:r>
            <a:r>
              <a:rPr lang="en-US" i="1" cap="none" dirty="0" smtClean="0"/>
              <a:t>POWER</a:t>
            </a:r>
            <a:endParaRPr lang="en-US" i="1" cap="none" dirty="0"/>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308204267"/>
      </p:ext>
    </p:extLst>
  </p:cSld>
  <p:clrMapOvr>
    <a:masterClrMapping/>
  </p:clrMapOvr>
  <mc:AlternateContent xmlns:mc="http://schemas.openxmlformats.org/markup-compatibility/2006">
    <mc:Choice xmlns:p14="http://schemas.microsoft.com/office/powerpoint/2010/main" Requires="p14">
      <p:transition p14:dur="0"/>
    </mc:Choice>
    <mc:Fallback>
      <p:transition xmlns:p14="http://schemas.microsoft.com/office/powerpoint/2010/main"/>
    </mc:Fallback>
  </mc:AlternateContent>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651750"/>
            <a:ext cx="8229600" cy="5915887"/>
          </a:xfrm>
        </p:spPr>
        <p:txBody>
          <a:bodyPr>
            <a:normAutofit/>
          </a:bodyPr>
          <a:lstStyle/>
          <a:p>
            <a:r>
              <a:rPr lang="en-US" sz="2800" dirty="0">
                <a:cs typeface="Optima" charset="0"/>
              </a:rPr>
              <a:t>The power of recognizing knowledge rests with the </a:t>
            </a:r>
            <a:r>
              <a:rPr lang="en-US" sz="2800" dirty="0" smtClean="0">
                <a:cs typeface="Optima" charset="0"/>
              </a:rPr>
              <a:t>university</a:t>
            </a:r>
          </a:p>
          <a:p>
            <a:endParaRPr lang="en-US" sz="2800" dirty="0">
              <a:cs typeface="Optima" charset="0"/>
            </a:endParaRPr>
          </a:p>
          <a:p>
            <a:r>
              <a:rPr lang="en-US" sz="2800" dirty="0">
                <a:cs typeface="Optima" charset="0"/>
              </a:rPr>
              <a:t>In order for </a:t>
            </a:r>
            <a:r>
              <a:rPr lang="en-US" sz="2800" dirty="0" smtClean="0">
                <a:cs typeface="Optima" charset="0"/>
              </a:rPr>
              <a:t>learning </a:t>
            </a:r>
            <a:r>
              <a:rPr lang="en-US" sz="2800" dirty="0">
                <a:cs typeface="Optima" charset="0"/>
              </a:rPr>
              <a:t>to be recognized by the university it must be presented according to norms and regulations laid down by the institution. </a:t>
            </a:r>
            <a:endParaRPr lang="en-US" sz="2800" dirty="0" smtClean="0">
              <a:cs typeface="Optima" charset="0"/>
            </a:endParaRPr>
          </a:p>
          <a:p>
            <a:endParaRPr lang="en-US" sz="2800" dirty="0">
              <a:cs typeface="Optima" charset="0"/>
            </a:endParaRPr>
          </a:p>
          <a:p>
            <a:r>
              <a:rPr lang="en-US" sz="2800" dirty="0">
                <a:cs typeface="Optima" charset="0"/>
              </a:rPr>
              <a:t>RPL could become a powerful tool of </a:t>
            </a:r>
            <a:r>
              <a:rPr lang="en-US" sz="2800" b="1" dirty="0">
                <a:cs typeface="Optima" charset="0"/>
              </a:rPr>
              <a:t>control</a:t>
            </a:r>
            <a:r>
              <a:rPr lang="en-US" sz="2800" dirty="0">
                <a:cs typeface="Optima" charset="0"/>
              </a:rPr>
              <a:t> and </a:t>
            </a:r>
            <a:r>
              <a:rPr lang="en-US" sz="2800" b="1" dirty="0">
                <a:cs typeface="Optima" charset="0"/>
              </a:rPr>
              <a:t>exclusion</a:t>
            </a:r>
            <a:r>
              <a:rPr lang="en-US" sz="2800" dirty="0">
                <a:cs typeface="Optima" charset="0"/>
              </a:rPr>
              <a:t> as applicant has to learn RPL discourse rather than RPL being something that recognizes what they already know. </a:t>
            </a:r>
          </a:p>
        </p:txBody>
      </p:sp>
    </p:spTree>
    <p:extLst>
      <p:ext uri="{BB962C8B-B14F-4D97-AF65-F5344CB8AC3E}">
        <p14:creationId xmlns:p14="http://schemas.microsoft.com/office/powerpoint/2010/main" val="164926997"/>
      </p:ext>
    </p:extLst>
  </p:cSld>
  <p:clrMapOvr>
    <a:masterClrMapping/>
  </p:clrMapOvr>
  <mc:AlternateContent xmlns:mc="http://schemas.openxmlformats.org/markup-compatibility/2006">
    <mc:Choice xmlns:p14="http://schemas.microsoft.com/office/powerpoint/2010/main" Requires="p14">
      <p:transition p14:dur="0"/>
    </mc:Choice>
    <mc:Fallback>
      <p:transition xmlns:p14="http://schemas.microsoft.com/office/powerpoint/2010/main"/>
    </mc:Fallback>
  </mc:AlternateContent>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18058"/>
            <a:ext cx="8229600" cy="6049579"/>
          </a:xfrm>
        </p:spPr>
        <p:txBody>
          <a:bodyPr>
            <a:normAutofit lnSpcReduction="10000"/>
          </a:bodyPr>
          <a:lstStyle/>
          <a:p>
            <a:r>
              <a:rPr lang="et-EE" sz="2600" b="1" dirty="0">
                <a:cs typeface="Optima" charset="0"/>
              </a:rPr>
              <a:t>Councellors</a:t>
            </a:r>
            <a:r>
              <a:rPr lang="et-EE" sz="2600" dirty="0">
                <a:cs typeface="Optima" charset="0"/>
              </a:rPr>
              <a:t> see RPL councelling as a very problematic part of their everyday work. </a:t>
            </a:r>
          </a:p>
          <a:p>
            <a:pPr lvl="1"/>
            <a:r>
              <a:rPr lang="et-EE" sz="2200" dirty="0">
                <a:cs typeface="Optima" charset="0"/>
              </a:rPr>
              <a:t>Applicants are not aware of the RPL process nor their own learning</a:t>
            </a:r>
          </a:p>
          <a:p>
            <a:pPr lvl="1"/>
            <a:r>
              <a:rPr lang="et-EE" sz="2200" dirty="0">
                <a:cs typeface="Optima" charset="0"/>
              </a:rPr>
              <a:t>Lack of skills for supporting applicants and understanding their prior learning </a:t>
            </a:r>
            <a:endParaRPr lang="et-EE" sz="2200" dirty="0" smtClean="0">
              <a:cs typeface="Optima" charset="0"/>
            </a:endParaRPr>
          </a:p>
          <a:p>
            <a:pPr marL="457200" lvl="1" indent="0">
              <a:buNone/>
            </a:pPr>
            <a:endParaRPr lang="et-EE" sz="2600" dirty="0">
              <a:cs typeface="Optima" charset="0"/>
            </a:endParaRPr>
          </a:p>
          <a:p>
            <a:r>
              <a:rPr lang="et-EE" sz="2600" b="1" dirty="0">
                <a:cs typeface="Optima" charset="0"/>
              </a:rPr>
              <a:t>Assessors</a:t>
            </a:r>
            <a:r>
              <a:rPr lang="et-EE" sz="2600" dirty="0">
                <a:cs typeface="Optima" charset="0"/>
              </a:rPr>
              <a:t> see applicants problematic as well.</a:t>
            </a:r>
          </a:p>
          <a:p>
            <a:pPr lvl="1"/>
            <a:r>
              <a:rPr lang="et-EE" sz="2200" dirty="0">
                <a:cs typeface="Optima" charset="0"/>
              </a:rPr>
              <a:t>Applicants have lack of knowledge about the curriculum, their own knowledge, reflective writing is poor and supportive documents are often not </a:t>
            </a:r>
            <a:r>
              <a:rPr lang="et-EE" sz="2200" dirty="0" smtClean="0">
                <a:cs typeface="Optima" charset="0"/>
              </a:rPr>
              <a:t>enough</a:t>
            </a:r>
          </a:p>
          <a:p>
            <a:pPr lvl="1"/>
            <a:endParaRPr lang="et-EE" sz="2200" dirty="0" smtClean="0">
              <a:cs typeface="Optima" charset="0"/>
            </a:endParaRPr>
          </a:p>
          <a:p>
            <a:r>
              <a:rPr lang="en-US" sz="2600" b="1" dirty="0" smtClean="0">
                <a:cs typeface="Optima" charset="0"/>
              </a:rPr>
              <a:t>Applicants </a:t>
            </a:r>
            <a:r>
              <a:rPr lang="en-US" sz="2600" dirty="0">
                <a:cs typeface="Optima" charset="0"/>
              </a:rPr>
              <a:t>say that different sources of knowledge might be recognized in university if you as an applicant can put that knowledge in the form that university expects it. </a:t>
            </a:r>
          </a:p>
          <a:p>
            <a:pPr lvl="1"/>
            <a:endParaRPr lang="et-EE" sz="2600" dirty="0">
              <a:cs typeface="Optima" charset="0"/>
            </a:endParaRPr>
          </a:p>
          <a:p>
            <a:endParaRPr lang="en-US" dirty="0"/>
          </a:p>
        </p:txBody>
      </p:sp>
    </p:spTree>
    <p:extLst>
      <p:ext uri="{BB962C8B-B14F-4D97-AF65-F5344CB8AC3E}">
        <p14:creationId xmlns:p14="http://schemas.microsoft.com/office/powerpoint/2010/main" val="3385705385"/>
      </p:ext>
    </p:extLst>
  </p:cSld>
  <p:clrMapOvr>
    <a:masterClrMapping/>
  </p:clrMapOvr>
  <mc:AlternateContent xmlns:mc="http://schemas.openxmlformats.org/markup-compatibility/2006">
    <mc:Choice xmlns:p14="http://schemas.microsoft.com/office/powerpoint/2010/main" Requires="p14">
      <p:transition p14:dur="0"/>
    </mc:Choice>
    <mc:Fallback>
      <p:transition xmlns:p14="http://schemas.microsoft.com/office/powerpoint/2010/main"/>
    </mc:Fallback>
  </mc:AlternateContent>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smtClean="0"/>
          </a:p>
          <a:p>
            <a:r>
              <a:rPr lang="en-US" dirty="0" smtClean="0"/>
              <a:t>Applicants are quite happy with RPL. </a:t>
            </a:r>
          </a:p>
          <a:p>
            <a:r>
              <a:rPr lang="en-US" dirty="0" smtClean="0"/>
              <a:t>Except that assessment procedures are often unclear and counseling is focusing on filling in application forms but not supporting self-analysis.</a:t>
            </a:r>
            <a:endParaRPr lang="en-US" dirty="0"/>
          </a:p>
        </p:txBody>
      </p:sp>
    </p:spTree>
    <p:extLst>
      <p:ext uri="{BB962C8B-B14F-4D97-AF65-F5344CB8AC3E}">
        <p14:creationId xmlns:p14="http://schemas.microsoft.com/office/powerpoint/2010/main" val="1635603422"/>
      </p:ext>
    </p:extLst>
  </p:cSld>
  <p:clrMapOvr>
    <a:masterClrMapping/>
  </p:clrMapOvr>
  <mc:AlternateContent xmlns:mc="http://schemas.openxmlformats.org/markup-compatibility/2006">
    <mc:Choice xmlns:p14="http://schemas.microsoft.com/office/powerpoint/2010/main" Requires="p14">
      <p:transition p14:dur="0"/>
    </mc:Choice>
    <mc:Fallback>
      <p:transition xmlns:p14="http://schemas.microsoft.com/office/powerpoint/2010/main"/>
    </mc:Fallback>
  </mc:AlternateContent>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cap="none" dirty="0" smtClean="0"/>
              <a:t>RPL is </a:t>
            </a:r>
            <a:r>
              <a:rPr lang="en-US" i="1" cap="none" dirty="0" smtClean="0"/>
              <a:t>SIMPLIFIED</a:t>
            </a:r>
            <a:endParaRPr lang="en-US" cap="none" dirty="0"/>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414817318"/>
      </p:ext>
    </p:extLst>
  </p:cSld>
  <p:clrMapOvr>
    <a:masterClrMapping/>
  </p:clrMapOvr>
  <mc:AlternateContent xmlns:mc="http://schemas.openxmlformats.org/markup-compatibility/2006">
    <mc:Choice xmlns:p14="http://schemas.microsoft.com/office/powerpoint/2010/main" Requires="p14">
      <p:transition p14:dur="0"/>
    </mc:Choice>
    <mc:Fallback>
      <p:transition xmlns:p14="http://schemas.microsoft.com/office/powerpoint/2010/main"/>
    </mc:Fallback>
  </mc:AlternateContent>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Content Placeholder 2"/>
          <p:cNvSpPr>
            <a:spLocks noGrp="1"/>
          </p:cNvSpPr>
          <p:nvPr>
            <p:ph idx="1"/>
          </p:nvPr>
        </p:nvSpPr>
        <p:spPr>
          <a:xfrm>
            <a:off x="250825" y="434500"/>
            <a:ext cx="8642350" cy="6234588"/>
          </a:xfrm>
        </p:spPr>
        <p:txBody>
          <a:bodyPr>
            <a:normAutofit lnSpcReduction="10000"/>
          </a:bodyPr>
          <a:lstStyle/>
          <a:p>
            <a:pPr eaLnBrk="1" hangingPunct="1"/>
            <a:r>
              <a:rPr lang="et-EE" sz="2800" dirty="0">
                <a:cs typeface="Optima" charset="0"/>
              </a:rPr>
              <a:t>Overall lack of awareness of RPL process</a:t>
            </a:r>
            <a:r>
              <a:rPr lang="et-EE" sz="2800" dirty="0" smtClean="0">
                <a:cs typeface="Optima" charset="0"/>
              </a:rPr>
              <a:t>.</a:t>
            </a:r>
          </a:p>
          <a:p>
            <a:pPr eaLnBrk="1" hangingPunct="1"/>
            <a:endParaRPr lang="et-EE" sz="2800" dirty="0">
              <a:cs typeface="Optima" charset="0"/>
            </a:endParaRPr>
          </a:p>
          <a:p>
            <a:pPr eaLnBrk="1" hangingPunct="1"/>
            <a:r>
              <a:rPr lang="et-EE" sz="2800" dirty="0">
                <a:cs typeface="Optima" charset="0"/>
              </a:rPr>
              <a:t>RPL is seen as a fast track thru the system. The views of RPL are over simplified</a:t>
            </a:r>
            <a:r>
              <a:rPr lang="et-EE" sz="2800" dirty="0" smtClean="0">
                <a:cs typeface="Optima" charset="0"/>
              </a:rPr>
              <a:t>.</a:t>
            </a:r>
          </a:p>
          <a:p>
            <a:pPr eaLnBrk="1" hangingPunct="1"/>
            <a:endParaRPr lang="et-EE" sz="2800" dirty="0">
              <a:cs typeface="Optima" charset="0"/>
            </a:endParaRPr>
          </a:p>
          <a:p>
            <a:pPr eaLnBrk="1" hangingPunct="1"/>
            <a:r>
              <a:rPr lang="et-EE" sz="2800" dirty="0">
                <a:cs typeface="Optima" charset="0"/>
              </a:rPr>
              <a:t>Attitudes towards RPL are mostly positive but there is a lot of scepticism</a:t>
            </a:r>
            <a:r>
              <a:rPr lang="et-EE" sz="2800" dirty="0" smtClean="0">
                <a:cs typeface="Optima" charset="0"/>
              </a:rPr>
              <a:t>.</a:t>
            </a:r>
          </a:p>
          <a:p>
            <a:pPr eaLnBrk="1" hangingPunct="1"/>
            <a:endParaRPr lang="en-US" sz="2800" dirty="0">
              <a:cs typeface="Optima" charset="0"/>
            </a:endParaRPr>
          </a:p>
          <a:p>
            <a:pPr eaLnBrk="1" hangingPunct="1"/>
            <a:r>
              <a:rPr lang="et-EE" sz="2800" dirty="0">
                <a:cs typeface="Optima" charset="0"/>
              </a:rPr>
              <a:t>Applicant is seen as a “problem” in RPL process by counsellors and assessors. </a:t>
            </a:r>
            <a:endParaRPr lang="et-EE" sz="2800" dirty="0" smtClean="0">
              <a:cs typeface="Optima" charset="0"/>
            </a:endParaRPr>
          </a:p>
          <a:p>
            <a:pPr eaLnBrk="1" hangingPunct="1"/>
            <a:endParaRPr lang="et-EE" sz="2800" dirty="0">
              <a:cs typeface="Optima" charset="0"/>
            </a:endParaRPr>
          </a:p>
          <a:p>
            <a:pPr eaLnBrk="1" hangingPunct="1"/>
            <a:r>
              <a:rPr lang="et-EE" sz="2800" dirty="0">
                <a:cs typeface="Optima" charset="0"/>
              </a:rPr>
              <a:t>Learning that is not presented as the university prescribes will not be recognised in RPL process. </a:t>
            </a:r>
          </a:p>
        </p:txBody>
      </p:sp>
    </p:spTree>
    <p:extLst>
      <p:ext uri="{BB962C8B-B14F-4D97-AF65-F5344CB8AC3E}">
        <p14:creationId xmlns:p14="http://schemas.microsoft.com/office/powerpoint/2010/main" val="2767896323"/>
      </p:ext>
    </p:extLst>
  </p:cSld>
  <p:clrMapOvr>
    <a:masterClrMapping/>
  </p:clrMapOvr>
  <mc:AlternateContent xmlns:mc="http://schemas.openxmlformats.org/markup-compatibility/2006">
    <mc:Choice xmlns:p14="http://schemas.microsoft.com/office/powerpoint/2010/main" Requires="p14">
      <p:transition p14:dur="0"/>
    </mc:Choice>
    <mc:Fallback>
      <p:transition xmlns:p14="http://schemas.microsoft.com/office/powerpoint/2010/main"/>
    </mc:Fallback>
  </mc:AlternateContent>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Content Placeholder 2"/>
          <p:cNvSpPr>
            <a:spLocks noGrp="1"/>
          </p:cNvSpPr>
          <p:nvPr>
            <p:ph idx="1"/>
          </p:nvPr>
        </p:nvSpPr>
        <p:spPr>
          <a:xfrm>
            <a:off x="250825" y="584905"/>
            <a:ext cx="8642350" cy="6084184"/>
          </a:xfrm>
        </p:spPr>
        <p:txBody>
          <a:bodyPr/>
          <a:lstStyle/>
          <a:p>
            <a:pPr eaLnBrk="1" hangingPunct="1"/>
            <a:r>
              <a:rPr lang="et-EE" sz="2800" dirty="0">
                <a:cs typeface="Optima" charset="0"/>
              </a:rPr>
              <a:t>RPL is seen as a technicality and the full potential of the process is not used in the university. </a:t>
            </a:r>
            <a:endParaRPr lang="et-EE" sz="2800" dirty="0" smtClean="0">
              <a:cs typeface="Optima" charset="0"/>
            </a:endParaRPr>
          </a:p>
          <a:p>
            <a:pPr eaLnBrk="1" hangingPunct="1"/>
            <a:endParaRPr lang="et-EE" sz="2800" dirty="0">
              <a:cs typeface="Optima" charset="0"/>
            </a:endParaRPr>
          </a:p>
          <a:p>
            <a:pPr eaLnBrk="1" hangingPunct="1"/>
            <a:r>
              <a:rPr lang="et-EE" sz="2800" dirty="0">
                <a:cs typeface="Optima" charset="0"/>
              </a:rPr>
              <a:t>RPL implementation is university led and thus is concerned with quality assurance issues and fitting the RPL to the exicting systems (RPL adapted to the system)</a:t>
            </a:r>
            <a:r>
              <a:rPr lang="et-EE" sz="2800" dirty="0" smtClean="0">
                <a:cs typeface="Optima" charset="0"/>
              </a:rPr>
              <a:t>.</a:t>
            </a:r>
          </a:p>
          <a:p>
            <a:pPr eaLnBrk="1" hangingPunct="1"/>
            <a:endParaRPr lang="et-EE" sz="2800" dirty="0">
              <a:cs typeface="Optima" charset="0"/>
            </a:endParaRPr>
          </a:p>
          <a:p>
            <a:pPr eaLnBrk="1" hangingPunct="1"/>
            <a:r>
              <a:rPr lang="et-EE" sz="2800" dirty="0">
                <a:cs typeface="Optima" charset="0"/>
              </a:rPr>
              <a:t>Learning and learners as central for RPL process are not present in implementation and are rather seen problematic. </a:t>
            </a:r>
          </a:p>
        </p:txBody>
      </p:sp>
    </p:spTree>
    <p:extLst>
      <p:ext uri="{BB962C8B-B14F-4D97-AF65-F5344CB8AC3E}">
        <p14:creationId xmlns:p14="http://schemas.microsoft.com/office/powerpoint/2010/main" val="893849953"/>
      </p:ext>
    </p:extLst>
  </p:cSld>
  <p:clrMapOvr>
    <a:masterClrMapping/>
  </p:clrMapOvr>
  <mc:AlternateContent xmlns:mc="http://schemas.openxmlformats.org/markup-compatibility/2006">
    <mc:Choice xmlns:p14="http://schemas.microsoft.com/office/powerpoint/2010/main" Requires="p14">
      <p:transition p14:dur="0"/>
    </mc:Choice>
    <mc:Fallback>
      <p:transition xmlns:p14="http://schemas.microsoft.com/office/powerpoint/2010/main"/>
    </mc:Fallback>
  </mc:AlternateContent>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Text Placeholder 2"/>
          <p:cNvSpPr>
            <a:spLocks noGrp="1"/>
          </p:cNvSpPr>
          <p:nvPr>
            <p:ph type="body" idx="1"/>
          </p:nvPr>
        </p:nvSpPr>
        <p:spPr>
          <a:xfrm>
            <a:off x="722313" y="1721289"/>
            <a:ext cx="7772400" cy="2685611"/>
          </a:xfrm>
        </p:spPr>
        <p:txBody>
          <a:bodyPr/>
          <a:lstStyle/>
          <a:p>
            <a:r>
              <a:rPr lang="en-GB" dirty="0"/>
              <a:t>Can </a:t>
            </a:r>
            <a:r>
              <a:rPr lang="en-GB" dirty="0" smtClean="0"/>
              <a:t>applicants learning </a:t>
            </a:r>
            <a:r>
              <a:rPr lang="en-GB" dirty="0"/>
              <a:t>fit to the pre-determined traditional university</a:t>
            </a:r>
            <a:r>
              <a:rPr lang="en-GB" dirty="0" smtClean="0"/>
              <a:t>?</a:t>
            </a:r>
          </a:p>
          <a:p>
            <a:r>
              <a:rPr lang="en-GB" dirty="0" smtClean="0"/>
              <a:t>How to widen access to RPL?</a:t>
            </a:r>
          </a:p>
          <a:p>
            <a:r>
              <a:rPr lang="et-EE" dirty="0" smtClean="0"/>
              <a:t>Is RPL instrumental?</a:t>
            </a:r>
          </a:p>
          <a:p>
            <a:r>
              <a:rPr lang="et-EE" dirty="0" smtClean="0"/>
              <a:t>How RPL changes the university?</a:t>
            </a:r>
          </a:p>
          <a:p>
            <a:r>
              <a:rPr lang="et-EE" dirty="0" smtClean="0"/>
              <a:t>Is RPL a learning process? </a:t>
            </a:r>
            <a:endParaRPr lang="cs-CZ" dirty="0" smtClean="0"/>
          </a:p>
          <a:p>
            <a:endParaRPr lang="en-US" dirty="0"/>
          </a:p>
        </p:txBody>
      </p:sp>
    </p:spTree>
    <p:extLst>
      <p:ext uri="{BB962C8B-B14F-4D97-AF65-F5344CB8AC3E}">
        <p14:creationId xmlns:p14="http://schemas.microsoft.com/office/powerpoint/2010/main" val="1277960379"/>
      </p:ext>
    </p:extLst>
  </p:cSld>
  <p:clrMapOvr>
    <a:masterClrMapping/>
  </p:clrMapOvr>
  <mc:AlternateContent xmlns:mc="http://schemas.openxmlformats.org/markup-compatibility/2006">
    <mc:Choice xmlns:p14="http://schemas.microsoft.com/office/powerpoint/2010/main" Requires="p14">
      <p:transition p14:dur="0"/>
    </mc:Choice>
    <mc:Fallback>
      <p:transition xmlns:p14="http://schemas.microsoft.com/office/powerpoint/2010/main"/>
    </mc:Fallback>
  </mc:AlternateContent>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An intro</a:t>
            </a:r>
            <a:endParaRPr lang="en-US" dirty="0"/>
          </a:p>
        </p:txBody>
      </p:sp>
      <p:sp>
        <p:nvSpPr>
          <p:cNvPr id="5" name="Text Placeholder 4"/>
          <p:cNvSpPr>
            <a:spLocks noGrp="1"/>
          </p:cNvSpPr>
          <p:nvPr>
            <p:ph type="body" idx="1"/>
          </p:nvPr>
        </p:nvSpPr>
        <p:spPr/>
        <p:txBody>
          <a:bodyPr/>
          <a:lstStyle/>
          <a:p>
            <a:r>
              <a:rPr lang="en-US" dirty="0" smtClean="0"/>
              <a:t>Welcome to RPL!</a:t>
            </a:r>
            <a:endParaRPr lang="en-US" dirty="0"/>
          </a:p>
        </p:txBody>
      </p:sp>
    </p:spTree>
    <p:extLst>
      <p:ext uri="{BB962C8B-B14F-4D97-AF65-F5344CB8AC3E}">
        <p14:creationId xmlns:p14="http://schemas.microsoft.com/office/powerpoint/2010/main" val="4107171463"/>
      </p:ext>
    </p:extLst>
  </p:cSld>
  <p:clrMapOvr>
    <a:masterClrMapping/>
  </p:clrMapOvr>
  <mc:AlternateContent xmlns:mc="http://schemas.openxmlformats.org/markup-compatibility/2006">
    <mc:Choice xmlns:p14="http://schemas.microsoft.com/office/powerpoint/2010/main" Requires="p14">
      <p:transition p14:dur="0"/>
    </mc:Choice>
    <mc:Fallback>
      <p:transition xmlns:p14="http://schemas.microsoft.com/office/powerpoint/2010/main"/>
    </mc:Fallback>
  </mc:AlternateContent>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3"/>
          <p:cNvSpPr>
            <a:spLocks noGrp="1"/>
          </p:cNvSpPr>
          <p:nvPr>
            <p:ph type="title"/>
          </p:nvPr>
        </p:nvSpPr>
        <p:spPr/>
        <p:txBody>
          <a:bodyPr/>
          <a:lstStyle/>
          <a:p>
            <a:r>
              <a:rPr lang="et-EE" sz="3600" b="1" dirty="0" smtClean="0"/>
              <a:t>POLICY BORROWING AND LENDING</a:t>
            </a:r>
            <a:endParaRPr lang="en-GB" sz="3600" b="1" dirty="0"/>
          </a:p>
        </p:txBody>
      </p:sp>
      <p:cxnSp>
        <p:nvCxnSpPr>
          <p:cNvPr id="7" name="Straight Arrow Connector 6"/>
          <p:cNvCxnSpPr/>
          <p:nvPr/>
        </p:nvCxnSpPr>
        <p:spPr>
          <a:xfrm rot="5400000" flipH="1" flipV="1">
            <a:off x="-1285875" y="3857626"/>
            <a:ext cx="4143375" cy="0"/>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785813" y="5929313"/>
            <a:ext cx="6715125" cy="1587"/>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5400000">
            <a:off x="715169" y="3928269"/>
            <a:ext cx="40005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5400000">
            <a:off x="2964656" y="3893344"/>
            <a:ext cx="4073525"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Curved Connector 19"/>
          <p:cNvCxnSpPr/>
          <p:nvPr/>
        </p:nvCxnSpPr>
        <p:spPr>
          <a:xfrm flipV="1">
            <a:off x="928688" y="2000250"/>
            <a:ext cx="6215062" cy="3714750"/>
          </a:xfrm>
          <a:prstGeom prst="curvedConnector3">
            <a:avLst>
              <a:gd name="adj1" fmla="val 50000"/>
            </a:avLst>
          </a:prstGeom>
          <a:ln w="3810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
        <p:nvSpPr>
          <p:cNvPr id="10248" name="TextBox 21"/>
          <p:cNvSpPr txBox="1">
            <a:spLocks noChangeArrowheads="1"/>
          </p:cNvSpPr>
          <p:nvPr/>
        </p:nvSpPr>
        <p:spPr bwMode="auto">
          <a:xfrm>
            <a:off x="928688" y="1785938"/>
            <a:ext cx="1643062" cy="37856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charset="0"/>
                <a:ea typeface="ＭＳ Ｐゴシック" charset="0"/>
              </a:defRPr>
            </a:lvl1pPr>
            <a:lvl2pPr marL="742950" indent="-285750">
              <a:defRPr>
                <a:solidFill>
                  <a:schemeClr val="tx1"/>
                </a:solidFill>
                <a:latin typeface="Calibri" charset="0"/>
                <a:ea typeface="ＭＳ Ｐゴシック" charset="0"/>
              </a:defRPr>
            </a:lvl2pPr>
            <a:lvl3pPr marL="1143000" indent="-228600">
              <a:defRPr>
                <a:solidFill>
                  <a:schemeClr val="tx1"/>
                </a:solidFill>
                <a:latin typeface="Calibri" charset="0"/>
                <a:ea typeface="ＭＳ Ｐゴシック" charset="0"/>
              </a:defRPr>
            </a:lvl3pPr>
            <a:lvl4pPr marL="1600200" indent="-228600">
              <a:defRPr>
                <a:solidFill>
                  <a:schemeClr val="tx1"/>
                </a:solidFill>
                <a:latin typeface="Calibri" charset="0"/>
                <a:ea typeface="ＭＳ Ｐゴシック" charset="0"/>
              </a:defRPr>
            </a:lvl4pPr>
            <a:lvl5pPr marL="2057400" indent="-228600">
              <a:defRPr>
                <a:solidFill>
                  <a:schemeClr val="tx1"/>
                </a:solidFill>
                <a:latin typeface="Calibri" charset="0"/>
                <a:ea typeface="ＭＳ Ｐゴシック" charset="0"/>
              </a:defRPr>
            </a:lvl5pPr>
            <a:lvl6pPr marL="2514600" indent="-228600" fontAlgn="base">
              <a:spcBef>
                <a:spcPct val="0"/>
              </a:spcBef>
              <a:spcAft>
                <a:spcPct val="0"/>
              </a:spcAft>
              <a:defRPr>
                <a:solidFill>
                  <a:schemeClr val="tx1"/>
                </a:solidFill>
                <a:latin typeface="Calibri" charset="0"/>
                <a:ea typeface="ＭＳ Ｐゴシック" charset="0"/>
              </a:defRPr>
            </a:lvl6pPr>
            <a:lvl7pPr marL="2971800" indent="-228600" fontAlgn="base">
              <a:spcBef>
                <a:spcPct val="0"/>
              </a:spcBef>
              <a:spcAft>
                <a:spcPct val="0"/>
              </a:spcAft>
              <a:defRPr>
                <a:solidFill>
                  <a:schemeClr val="tx1"/>
                </a:solidFill>
                <a:latin typeface="Calibri" charset="0"/>
                <a:ea typeface="ＭＳ Ｐゴシック" charset="0"/>
              </a:defRPr>
            </a:lvl7pPr>
            <a:lvl8pPr marL="3429000" indent="-228600" fontAlgn="base">
              <a:spcBef>
                <a:spcPct val="0"/>
              </a:spcBef>
              <a:spcAft>
                <a:spcPct val="0"/>
              </a:spcAft>
              <a:defRPr>
                <a:solidFill>
                  <a:schemeClr val="tx1"/>
                </a:solidFill>
                <a:latin typeface="Calibri" charset="0"/>
                <a:ea typeface="ＭＳ Ｐゴシック" charset="0"/>
              </a:defRPr>
            </a:lvl8pPr>
            <a:lvl9pPr marL="3886200" indent="-228600" fontAlgn="base">
              <a:spcBef>
                <a:spcPct val="0"/>
              </a:spcBef>
              <a:spcAft>
                <a:spcPct val="0"/>
              </a:spcAft>
              <a:defRPr>
                <a:solidFill>
                  <a:schemeClr val="tx1"/>
                </a:solidFill>
                <a:latin typeface="Calibri" charset="0"/>
                <a:ea typeface="ＭＳ Ｐゴシック" charset="0"/>
              </a:defRPr>
            </a:lvl9pPr>
          </a:lstStyle>
          <a:p>
            <a:pPr algn="ctr"/>
            <a:r>
              <a:rPr lang="et-EE" sz="1400" b="1" dirty="0"/>
              <a:t>FORMATION OF POLICY</a:t>
            </a:r>
          </a:p>
          <a:p>
            <a:endParaRPr lang="et-EE" dirty="0"/>
          </a:p>
          <a:p>
            <a:pPr algn="ctr"/>
            <a:r>
              <a:rPr lang="et-EE" dirty="0" smtClean="0"/>
              <a:t>RPL formation</a:t>
            </a:r>
            <a:endParaRPr lang="et-EE" dirty="0"/>
          </a:p>
          <a:p>
            <a:endParaRPr lang="et-EE" dirty="0"/>
          </a:p>
          <a:p>
            <a:endParaRPr lang="et-EE" sz="1400" dirty="0"/>
          </a:p>
          <a:p>
            <a:endParaRPr lang="et-EE" sz="1400" dirty="0"/>
          </a:p>
          <a:p>
            <a:endParaRPr lang="et-EE" sz="1400" dirty="0"/>
          </a:p>
          <a:p>
            <a:endParaRPr lang="et-EE" sz="1400" dirty="0"/>
          </a:p>
          <a:p>
            <a:endParaRPr lang="et-EE" sz="1400" dirty="0"/>
          </a:p>
          <a:p>
            <a:endParaRPr lang="et-EE" sz="1400" dirty="0"/>
          </a:p>
          <a:p>
            <a:endParaRPr lang="et-EE" sz="1400" dirty="0"/>
          </a:p>
          <a:p>
            <a:pPr algn="ctr"/>
            <a:r>
              <a:rPr lang="et-EE" sz="1400" dirty="0"/>
              <a:t>1950-</a:t>
            </a:r>
            <a:r>
              <a:rPr lang="et-EE" sz="1400" dirty="0" smtClean="0"/>
              <a:t>60  </a:t>
            </a:r>
            <a:r>
              <a:rPr lang="et-EE" sz="1400" b="1" dirty="0"/>
              <a:t>USA</a:t>
            </a:r>
          </a:p>
          <a:p>
            <a:pPr algn="ctr"/>
            <a:endParaRPr lang="et-EE" sz="1400" dirty="0"/>
          </a:p>
          <a:p>
            <a:pPr algn="ctr"/>
            <a:r>
              <a:rPr lang="et-EE" sz="1400" dirty="0" smtClean="0"/>
              <a:t>1980 </a:t>
            </a:r>
            <a:r>
              <a:rPr lang="et-EE" sz="1400" b="1" dirty="0"/>
              <a:t>UK</a:t>
            </a:r>
          </a:p>
          <a:p>
            <a:endParaRPr lang="en-GB" dirty="0"/>
          </a:p>
        </p:txBody>
      </p:sp>
      <p:sp>
        <p:nvSpPr>
          <p:cNvPr id="10249" name="TextBox 22"/>
          <p:cNvSpPr txBox="1">
            <a:spLocks noChangeArrowheads="1"/>
          </p:cNvSpPr>
          <p:nvPr/>
        </p:nvSpPr>
        <p:spPr bwMode="auto">
          <a:xfrm>
            <a:off x="2786063" y="1714500"/>
            <a:ext cx="2071687" cy="43704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charset="0"/>
                <a:ea typeface="ＭＳ Ｐゴシック" charset="0"/>
              </a:defRPr>
            </a:lvl1pPr>
            <a:lvl2pPr marL="742950" indent="-285750">
              <a:defRPr>
                <a:solidFill>
                  <a:schemeClr val="tx1"/>
                </a:solidFill>
                <a:latin typeface="Calibri" charset="0"/>
                <a:ea typeface="ＭＳ Ｐゴシック" charset="0"/>
              </a:defRPr>
            </a:lvl2pPr>
            <a:lvl3pPr marL="1143000" indent="-228600">
              <a:defRPr>
                <a:solidFill>
                  <a:schemeClr val="tx1"/>
                </a:solidFill>
                <a:latin typeface="Calibri" charset="0"/>
                <a:ea typeface="ＭＳ Ｐゴシック" charset="0"/>
              </a:defRPr>
            </a:lvl3pPr>
            <a:lvl4pPr marL="1600200" indent="-228600">
              <a:defRPr>
                <a:solidFill>
                  <a:schemeClr val="tx1"/>
                </a:solidFill>
                <a:latin typeface="Calibri" charset="0"/>
                <a:ea typeface="ＭＳ Ｐゴシック" charset="0"/>
              </a:defRPr>
            </a:lvl4pPr>
            <a:lvl5pPr marL="2057400" indent="-228600">
              <a:defRPr>
                <a:solidFill>
                  <a:schemeClr val="tx1"/>
                </a:solidFill>
                <a:latin typeface="Calibri" charset="0"/>
                <a:ea typeface="ＭＳ Ｐゴシック" charset="0"/>
              </a:defRPr>
            </a:lvl5pPr>
            <a:lvl6pPr marL="2514600" indent="-228600" fontAlgn="base">
              <a:spcBef>
                <a:spcPct val="0"/>
              </a:spcBef>
              <a:spcAft>
                <a:spcPct val="0"/>
              </a:spcAft>
              <a:defRPr>
                <a:solidFill>
                  <a:schemeClr val="tx1"/>
                </a:solidFill>
                <a:latin typeface="Calibri" charset="0"/>
                <a:ea typeface="ＭＳ Ｐゴシック" charset="0"/>
              </a:defRPr>
            </a:lvl6pPr>
            <a:lvl7pPr marL="2971800" indent="-228600" fontAlgn="base">
              <a:spcBef>
                <a:spcPct val="0"/>
              </a:spcBef>
              <a:spcAft>
                <a:spcPct val="0"/>
              </a:spcAft>
              <a:defRPr>
                <a:solidFill>
                  <a:schemeClr val="tx1"/>
                </a:solidFill>
                <a:latin typeface="Calibri" charset="0"/>
                <a:ea typeface="ＭＳ Ｐゴシック" charset="0"/>
              </a:defRPr>
            </a:lvl7pPr>
            <a:lvl8pPr marL="3429000" indent="-228600" fontAlgn="base">
              <a:spcBef>
                <a:spcPct val="0"/>
              </a:spcBef>
              <a:spcAft>
                <a:spcPct val="0"/>
              </a:spcAft>
              <a:defRPr>
                <a:solidFill>
                  <a:schemeClr val="tx1"/>
                </a:solidFill>
                <a:latin typeface="Calibri" charset="0"/>
                <a:ea typeface="ＭＳ Ｐゴシック" charset="0"/>
              </a:defRPr>
            </a:lvl8pPr>
            <a:lvl9pPr marL="3886200" indent="-228600" fontAlgn="base">
              <a:spcBef>
                <a:spcPct val="0"/>
              </a:spcBef>
              <a:spcAft>
                <a:spcPct val="0"/>
              </a:spcAft>
              <a:defRPr>
                <a:solidFill>
                  <a:schemeClr val="tx1"/>
                </a:solidFill>
                <a:latin typeface="Calibri" charset="0"/>
                <a:ea typeface="ＭＳ Ｐゴシック" charset="0"/>
              </a:defRPr>
            </a:lvl9pPr>
          </a:lstStyle>
          <a:p>
            <a:pPr algn="ctr"/>
            <a:r>
              <a:rPr lang="et-EE" sz="1400" b="1" dirty="0"/>
              <a:t>NORMATION OF POLICY</a:t>
            </a:r>
          </a:p>
          <a:p>
            <a:pPr algn="ctr"/>
            <a:endParaRPr lang="et-EE" dirty="0"/>
          </a:p>
          <a:p>
            <a:pPr algn="ctr"/>
            <a:endParaRPr lang="et-EE" dirty="0"/>
          </a:p>
          <a:p>
            <a:pPr algn="ctr"/>
            <a:r>
              <a:rPr lang="et-EE" dirty="0" smtClean="0"/>
              <a:t>RPL in EU</a:t>
            </a:r>
            <a:endParaRPr lang="et-EE" sz="1400" dirty="0"/>
          </a:p>
          <a:p>
            <a:endParaRPr lang="et-EE" sz="1400" dirty="0"/>
          </a:p>
          <a:p>
            <a:endParaRPr lang="et-EE" sz="1400" dirty="0"/>
          </a:p>
          <a:p>
            <a:endParaRPr lang="et-EE" sz="1400" dirty="0"/>
          </a:p>
          <a:p>
            <a:endParaRPr lang="et-EE" sz="1400" dirty="0"/>
          </a:p>
          <a:p>
            <a:endParaRPr lang="et-EE" sz="1400" dirty="0"/>
          </a:p>
          <a:p>
            <a:endParaRPr lang="et-EE" sz="1400" dirty="0"/>
          </a:p>
          <a:p>
            <a:endParaRPr lang="et-EE" sz="1400" dirty="0"/>
          </a:p>
          <a:p>
            <a:endParaRPr lang="et-EE" sz="1400" dirty="0"/>
          </a:p>
          <a:p>
            <a:endParaRPr lang="et-EE" sz="1400" dirty="0"/>
          </a:p>
          <a:p>
            <a:pPr algn="ctr"/>
            <a:r>
              <a:rPr lang="et-EE" sz="1400" dirty="0" smtClean="0"/>
              <a:t>2000 </a:t>
            </a:r>
          </a:p>
          <a:p>
            <a:pPr algn="ctr"/>
            <a:r>
              <a:rPr lang="et-EE" sz="1400" b="1" dirty="0" smtClean="0"/>
              <a:t>Lifelong learning memorandum</a:t>
            </a:r>
            <a:endParaRPr lang="et-EE" sz="1400" dirty="0" smtClean="0"/>
          </a:p>
          <a:p>
            <a:pPr algn="ctr"/>
            <a:r>
              <a:rPr lang="et-EE" sz="1400" b="1" dirty="0" smtClean="0"/>
              <a:t>Bologna process</a:t>
            </a:r>
            <a:endParaRPr lang="et-EE" sz="1400" b="1" dirty="0"/>
          </a:p>
          <a:p>
            <a:endParaRPr lang="et-EE" sz="1400" b="1" dirty="0"/>
          </a:p>
          <a:p>
            <a:endParaRPr lang="et-EE" sz="1400" b="1" dirty="0"/>
          </a:p>
        </p:txBody>
      </p:sp>
      <p:sp>
        <p:nvSpPr>
          <p:cNvPr id="10250" name="TextBox 23"/>
          <p:cNvSpPr txBox="1">
            <a:spLocks noChangeArrowheads="1"/>
          </p:cNvSpPr>
          <p:nvPr/>
        </p:nvSpPr>
        <p:spPr bwMode="auto">
          <a:xfrm>
            <a:off x="5286375" y="1643063"/>
            <a:ext cx="185737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charset="0"/>
                <a:ea typeface="ＭＳ Ｐゴシック" charset="0"/>
              </a:defRPr>
            </a:lvl1pPr>
            <a:lvl2pPr marL="742950" indent="-285750">
              <a:defRPr>
                <a:solidFill>
                  <a:schemeClr val="tx1"/>
                </a:solidFill>
                <a:latin typeface="Calibri" charset="0"/>
                <a:ea typeface="ＭＳ Ｐゴシック" charset="0"/>
              </a:defRPr>
            </a:lvl2pPr>
            <a:lvl3pPr marL="1143000" indent="-228600">
              <a:defRPr>
                <a:solidFill>
                  <a:schemeClr val="tx1"/>
                </a:solidFill>
                <a:latin typeface="Calibri" charset="0"/>
                <a:ea typeface="ＭＳ Ｐゴシック" charset="0"/>
              </a:defRPr>
            </a:lvl3pPr>
            <a:lvl4pPr marL="1600200" indent="-228600">
              <a:defRPr>
                <a:solidFill>
                  <a:schemeClr val="tx1"/>
                </a:solidFill>
                <a:latin typeface="Calibri" charset="0"/>
                <a:ea typeface="ＭＳ Ｐゴシック" charset="0"/>
              </a:defRPr>
            </a:lvl4pPr>
            <a:lvl5pPr marL="2057400" indent="-228600">
              <a:defRPr>
                <a:solidFill>
                  <a:schemeClr val="tx1"/>
                </a:solidFill>
                <a:latin typeface="Calibri" charset="0"/>
                <a:ea typeface="ＭＳ Ｐゴシック" charset="0"/>
              </a:defRPr>
            </a:lvl5pPr>
            <a:lvl6pPr marL="2514600" indent="-228600" fontAlgn="base">
              <a:spcBef>
                <a:spcPct val="0"/>
              </a:spcBef>
              <a:spcAft>
                <a:spcPct val="0"/>
              </a:spcAft>
              <a:defRPr>
                <a:solidFill>
                  <a:schemeClr val="tx1"/>
                </a:solidFill>
                <a:latin typeface="Calibri" charset="0"/>
                <a:ea typeface="ＭＳ Ｐゴシック" charset="0"/>
              </a:defRPr>
            </a:lvl6pPr>
            <a:lvl7pPr marL="2971800" indent="-228600" fontAlgn="base">
              <a:spcBef>
                <a:spcPct val="0"/>
              </a:spcBef>
              <a:spcAft>
                <a:spcPct val="0"/>
              </a:spcAft>
              <a:defRPr>
                <a:solidFill>
                  <a:schemeClr val="tx1"/>
                </a:solidFill>
                <a:latin typeface="Calibri" charset="0"/>
                <a:ea typeface="ＭＳ Ｐゴシック" charset="0"/>
              </a:defRPr>
            </a:lvl7pPr>
            <a:lvl8pPr marL="3429000" indent="-228600" fontAlgn="base">
              <a:spcBef>
                <a:spcPct val="0"/>
              </a:spcBef>
              <a:spcAft>
                <a:spcPct val="0"/>
              </a:spcAft>
              <a:defRPr>
                <a:solidFill>
                  <a:schemeClr val="tx1"/>
                </a:solidFill>
                <a:latin typeface="Calibri" charset="0"/>
                <a:ea typeface="ＭＳ Ｐゴシック" charset="0"/>
              </a:defRPr>
            </a:lvl8pPr>
            <a:lvl9pPr marL="3886200" indent="-228600" fontAlgn="base">
              <a:spcBef>
                <a:spcPct val="0"/>
              </a:spcBef>
              <a:spcAft>
                <a:spcPct val="0"/>
              </a:spcAft>
              <a:defRPr>
                <a:solidFill>
                  <a:schemeClr val="tx1"/>
                </a:solidFill>
                <a:latin typeface="Calibri" charset="0"/>
                <a:ea typeface="ＭＳ Ｐゴシック" charset="0"/>
              </a:defRPr>
            </a:lvl9pPr>
          </a:lstStyle>
          <a:p>
            <a:pPr algn="ctr"/>
            <a:r>
              <a:rPr lang="et-EE" sz="1400" b="1"/>
              <a:t>BURN OUT OF POLICY</a:t>
            </a:r>
            <a:endParaRPr lang="et-EE" sz="1100" b="1"/>
          </a:p>
        </p:txBody>
      </p:sp>
      <p:sp>
        <p:nvSpPr>
          <p:cNvPr id="10251" name="TextBox 24"/>
          <p:cNvSpPr txBox="1">
            <a:spLocks noChangeArrowheads="1"/>
          </p:cNvSpPr>
          <p:nvPr/>
        </p:nvSpPr>
        <p:spPr bwMode="auto">
          <a:xfrm>
            <a:off x="214313" y="6286500"/>
            <a:ext cx="3643312"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charset="0"/>
                <a:ea typeface="ＭＳ Ｐゴシック" charset="0"/>
              </a:defRPr>
            </a:lvl1pPr>
            <a:lvl2pPr marL="742950" indent="-285750">
              <a:defRPr>
                <a:solidFill>
                  <a:schemeClr val="tx1"/>
                </a:solidFill>
                <a:latin typeface="Calibri" charset="0"/>
                <a:ea typeface="ＭＳ Ｐゴシック" charset="0"/>
              </a:defRPr>
            </a:lvl2pPr>
            <a:lvl3pPr marL="1143000" indent="-228600">
              <a:defRPr>
                <a:solidFill>
                  <a:schemeClr val="tx1"/>
                </a:solidFill>
                <a:latin typeface="Calibri" charset="0"/>
                <a:ea typeface="ＭＳ Ｐゴシック" charset="0"/>
              </a:defRPr>
            </a:lvl3pPr>
            <a:lvl4pPr marL="1600200" indent="-228600">
              <a:defRPr>
                <a:solidFill>
                  <a:schemeClr val="tx1"/>
                </a:solidFill>
                <a:latin typeface="Calibri" charset="0"/>
                <a:ea typeface="ＭＳ Ｐゴシック" charset="0"/>
              </a:defRPr>
            </a:lvl4pPr>
            <a:lvl5pPr marL="2057400" indent="-228600">
              <a:defRPr>
                <a:solidFill>
                  <a:schemeClr val="tx1"/>
                </a:solidFill>
                <a:latin typeface="Calibri" charset="0"/>
                <a:ea typeface="ＭＳ Ｐゴシック" charset="0"/>
              </a:defRPr>
            </a:lvl5pPr>
            <a:lvl6pPr marL="2514600" indent="-228600" fontAlgn="base">
              <a:spcBef>
                <a:spcPct val="0"/>
              </a:spcBef>
              <a:spcAft>
                <a:spcPct val="0"/>
              </a:spcAft>
              <a:defRPr>
                <a:solidFill>
                  <a:schemeClr val="tx1"/>
                </a:solidFill>
                <a:latin typeface="Calibri" charset="0"/>
                <a:ea typeface="ＭＳ Ｐゴシック" charset="0"/>
              </a:defRPr>
            </a:lvl6pPr>
            <a:lvl7pPr marL="2971800" indent="-228600" fontAlgn="base">
              <a:spcBef>
                <a:spcPct val="0"/>
              </a:spcBef>
              <a:spcAft>
                <a:spcPct val="0"/>
              </a:spcAft>
              <a:defRPr>
                <a:solidFill>
                  <a:schemeClr val="tx1"/>
                </a:solidFill>
                <a:latin typeface="Calibri" charset="0"/>
                <a:ea typeface="ＭＳ Ｐゴシック" charset="0"/>
              </a:defRPr>
            </a:lvl7pPr>
            <a:lvl8pPr marL="3429000" indent="-228600" fontAlgn="base">
              <a:spcBef>
                <a:spcPct val="0"/>
              </a:spcBef>
              <a:spcAft>
                <a:spcPct val="0"/>
              </a:spcAft>
              <a:defRPr>
                <a:solidFill>
                  <a:schemeClr val="tx1"/>
                </a:solidFill>
                <a:latin typeface="Calibri" charset="0"/>
                <a:ea typeface="ＭＳ Ｐゴシック" charset="0"/>
              </a:defRPr>
            </a:lvl8pPr>
            <a:lvl9pPr marL="3886200" indent="-228600" fontAlgn="base">
              <a:spcBef>
                <a:spcPct val="0"/>
              </a:spcBef>
              <a:spcAft>
                <a:spcPct val="0"/>
              </a:spcAft>
              <a:defRPr>
                <a:solidFill>
                  <a:schemeClr val="tx1"/>
                </a:solidFill>
                <a:latin typeface="Calibri" charset="0"/>
                <a:ea typeface="ＭＳ Ｐゴシック" charset="0"/>
              </a:defRPr>
            </a:lvl9pPr>
          </a:lstStyle>
          <a:p>
            <a:r>
              <a:rPr lang="et-EE" sz="1600" i="1" dirty="0">
                <a:latin typeface="+mn-lt"/>
              </a:rPr>
              <a:t>Stainer-Khamsi 2006, 2004, Popkewitz</a:t>
            </a:r>
            <a:endParaRPr lang="en-GB" sz="1600" i="1" dirty="0">
              <a:latin typeface="+mn-lt"/>
            </a:endParaRPr>
          </a:p>
        </p:txBody>
      </p:sp>
    </p:spTree>
    <p:extLst>
      <p:ext uri="{BB962C8B-B14F-4D97-AF65-F5344CB8AC3E}">
        <p14:creationId xmlns:p14="http://schemas.microsoft.com/office/powerpoint/2010/main" val="3624342657"/>
      </p:ext>
    </p:extLst>
  </p:cSld>
  <p:clrMapOvr>
    <a:masterClrMapping/>
  </p:clrMapOvr>
  <mc:AlternateContent xmlns:mc="http://schemas.openxmlformats.org/markup-compatibility/2006">
    <mc:Choice xmlns:p14="http://schemas.microsoft.com/office/powerpoint/2010/main" Requires="p14">
      <p:transition p14:dur="0"/>
    </mc:Choice>
    <mc:Fallback>
      <p:transition xmlns:p14="http://schemas.microsoft.com/office/powerpoint/2010/main"/>
    </mc:Fallback>
  </mc:AlternateContent>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cap="none" dirty="0" smtClean="0"/>
              <a:t>RPL as </a:t>
            </a:r>
            <a:r>
              <a:rPr lang="en-US" i="1" dirty="0" smtClean="0"/>
              <a:t>salvation</a:t>
            </a:r>
            <a:endParaRPr lang="en-US" dirty="0"/>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139743443"/>
      </p:ext>
    </p:extLst>
  </p:cSld>
  <p:clrMapOvr>
    <a:masterClrMapping/>
  </p:clrMapOvr>
  <mc:AlternateContent xmlns:mc="http://schemas.openxmlformats.org/markup-compatibility/2006">
    <mc:Choice xmlns:p14="http://schemas.microsoft.com/office/powerpoint/2010/main" Requires="p14">
      <p:transition p14:dur="0"/>
    </mc:Choice>
    <mc:Fallback>
      <p:transition xmlns:p14="http://schemas.microsoft.com/office/powerpoint/2010/main"/>
    </mc:Fallback>
  </mc:AlternateContent>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le 1"/>
          <p:cNvSpPr>
            <a:spLocks noGrp="1"/>
          </p:cNvSpPr>
          <p:nvPr>
            <p:ph type="title"/>
          </p:nvPr>
        </p:nvSpPr>
        <p:spPr>
          <a:xfrm>
            <a:off x="457200" y="274638"/>
            <a:ext cx="8229600" cy="1143000"/>
          </a:xfrm>
        </p:spPr>
        <p:txBody>
          <a:bodyPr>
            <a:normAutofit/>
          </a:bodyPr>
          <a:lstStyle/>
          <a:p>
            <a:pPr algn="l" eaLnBrk="1" hangingPunct="1"/>
            <a:r>
              <a:rPr lang="en-US" b="1" dirty="0" smtClean="0">
                <a:cs typeface="Optima" charset="0"/>
              </a:rPr>
              <a:t>RPL AIM</a:t>
            </a:r>
            <a:endParaRPr lang="en-US" b="1" dirty="0">
              <a:cs typeface="Optima" charset="0"/>
            </a:endParaRPr>
          </a:p>
        </p:txBody>
      </p:sp>
      <p:sp>
        <p:nvSpPr>
          <p:cNvPr id="16386" name="Content Placeholder 2"/>
          <p:cNvSpPr>
            <a:spLocks noGrp="1"/>
          </p:cNvSpPr>
          <p:nvPr>
            <p:ph idx="1"/>
          </p:nvPr>
        </p:nvSpPr>
        <p:spPr>
          <a:xfrm>
            <a:off x="457200" y="1600200"/>
            <a:ext cx="8229600" cy="4967437"/>
          </a:xfrm>
        </p:spPr>
        <p:txBody>
          <a:bodyPr>
            <a:normAutofit fontScale="92500" lnSpcReduction="10000"/>
          </a:bodyPr>
          <a:lstStyle/>
          <a:p>
            <a:pPr eaLnBrk="1" hangingPunct="1">
              <a:defRPr/>
            </a:pPr>
            <a:r>
              <a:rPr lang="en-US" b="1" dirty="0" smtClean="0">
                <a:cs typeface="Optima"/>
              </a:rPr>
              <a:t>Social justice</a:t>
            </a:r>
          </a:p>
          <a:p>
            <a:pPr lvl="1" eaLnBrk="1" hangingPunct="1">
              <a:defRPr/>
            </a:pPr>
            <a:r>
              <a:rPr lang="en-US" dirty="0" smtClean="0">
                <a:cs typeface="Optima"/>
              </a:rPr>
              <a:t>Individual opportunities, widening access to education</a:t>
            </a:r>
          </a:p>
          <a:p>
            <a:pPr eaLnBrk="1" hangingPunct="1">
              <a:defRPr/>
            </a:pPr>
            <a:endParaRPr lang="en-US" b="1" dirty="0" smtClean="0">
              <a:cs typeface="Optima"/>
            </a:endParaRPr>
          </a:p>
          <a:p>
            <a:pPr eaLnBrk="1" hangingPunct="1">
              <a:defRPr/>
            </a:pPr>
            <a:r>
              <a:rPr lang="en-US" b="1" dirty="0" smtClean="0">
                <a:cs typeface="Optima"/>
              </a:rPr>
              <a:t>Economic development and labor market</a:t>
            </a:r>
          </a:p>
          <a:p>
            <a:pPr lvl="1" eaLnBrk="1" hangingPunct="1">
              <a:defRPr/>
            </a:pPr>
            <a:r>
              <a:rPr lang="en-US" dirty="0" smtClean="0">
                <a:cs typeface="Optima"/>
              </a:rPr>
              <a:t>Using existing competencies more effectively</a:t>
            </a:r>
          </a:p>
          <a:p>
            <a:pPr eaLnBrk="1" hangingPunct="1">
              <a:defRPr/>
            </a:pPr>
            <a:endParaRPr lang="en-US" b="1" dirty="0" smtClean="0">
              <a:cs typeface="Optima"/>
            </a:endParaRPr>
          </a:p>
          <a:p>
            <a:pPr eaLnBrk="1" hangingPunct="1">
              <a:defRPr/>
            </a:pPr>
            <a:r>
              <a:rPr lang="en-US" b="1" dirty="0" smtClean="0">
                <a:cs typeface="Optima"/>
              </a:rPr>
              <a:t>Social change</a:t>
            </a:r>
          </a:p>
          <a:p>
            <a:pPr lvl="1" eaLnBrk="1" hangingPunct="1">
              <a:defRPr/>
            </a:pPr>
            <a:r>
              <a:rPr lang="en-US" dirty="0" smtClean="0">
                <a:cs typeface="Optima"/>
              </a:rPr>
              <a:t>Making the competence of the population visible</a:t>
            </a:r>
          </a:p>
          <a:p>
            <a:pPr marL="0" indent="0" eaLnBrk="1" hangingPunct="1">
              <a:buFont typeface="Arial" charset="0"/>
              <a:buNone/>
              <a:defRPr/>
            </a:pPr>
            <a:endParaRPr lang="en-US" dirty="0">
              <a:cs typeface="Optima"/>
            </a:endParaRPr>
          </a:p>
          <a:p>
            <a:pPr marL="0" indent="0" eaLnBrk="1" hangingPunct="1">
              <a:buFont typeface="Arial" charset="0"/>
              <a:buNone/>
              <a:defRPr/>
            </a:pPr>
            <a:r>
              <a:rPr lang="en-US" sz="1800" dirty="0" smtClean="0">
                <a:cs typeface="Optima"/>
              </a:rPr>
              <a:t>(</a:t>
            </a:r>
            <a:r>
              <a:rPr lang="en-US" sz="1800" dirty="0" err="1" smtClean="0">
                <a:cs typeface="Optima"/>
              </a:rPr>
              <a:t>Andersson</a:t>
            </a:r>
            <a:r>
              <a:rPr lang="en-US" sz="1800" dirty="0" smtClean="0">
                <a:cs typeface="Optima"/>
              </a:rPr>
              <a:t> 2003)</a:t>
            </a:r>
            <a:endParaRPr lang="en-US" sz="1800" dirty="0">
              <a:cs typeface="Optima"/>
            </a:endParaRPr>
          </a:p>
        </p:txBody>
      </p:sp>
    </p:spTree>
    <p:extLst>
      <p:ext uri="{BB962C8B-B14F-4D97-AF65-F5344CB8AC3E}">
        <p14:creationId xmlns:p14="http://schemas.microsoft.com/office/powerpoint/2010/main" val="3970069311"/>
      </p:ext>
    </p:extLst>
  </p:cSld>
  <p:clrMapOvr>
    <a:masterClrMapping/>
  </p:clrMapOvr>
  <mc:AlternateContent xmlns:mc="http://schemas.openxmlformats.org/markup-compatibility/2006">
    <mc:Choice xmlns:p14="http://schemas.microsoft.com/office/powerpoint/2010/main" Requires="p14">
      <p:transition p14:dur="0"/>
    </mc:Choice>
    <mc:Fallback>
      <p:transition xmlns:p14="http://schemas.microsoft.com/office/powerpoint/2010/main"/>
    </mc:Fallback>
  </mc:AlternateContent>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5" presetClass="emph" presetSubtype="0" grpId="0" nodeType="withEffect">
                                  <p:stCondLst>
                                    <p:cond delay="0"/>
                                  </p:stCondLst>
                                  <p:iterate type="lt">
                                    <p:tmAbs val="25"/>
                                  </p:iterate>
                                  <p:childTnLst>
                                    <p:set>
                                      <p:cBhvr override="childStyle">
                                        <p:cTn id="6" dur="indefinite"/>
                                        <p:tgtEl>
                                          <p:spTgt spid="16385"/>
                                        </p:tgtEl>
                                        <p:attrNameLst>
                                          <p:attrName>style.fontWeight</p:attrName>
                                        </p:attrNameLst>
                                      </p:cBhvr>
                                      <p:to>
                                        <p:strVal val="bol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le 1"/>
          <p:cNvSpPr>
            <a:spLocks noGrp="1"/>
          </p:cNvSpPr>
          <p:nvPr>
            <p:ph type="title"/>
          </p:nvPr>
        </p:nvSpPr>
        <p:spPr>
          <a:xfrm>
            <a:off x="457200" y="274638"/>
            <a:ext cx="8229600" cy="1143000"/>
          </a:xfrm>
        </p:spPr>
        <p:txBody>
          <a:bodyPr>
            <a:normAutofit/>
          </a:bodyPr>
          <a:lstStyle/>
          <a:p>
            <a:pPr algn="l"/>
            <a:r>
              <a:rPr lang="en-US" b="1" dirty="0" smtClean="0">
                <a:cs typeface="Optima" charset="0"/>
              </a:rPr>
              <a:t>RPL ADAPTED TO THE SYSTEM</a:t>
            </a:r>
            <a:endParaRPr lang="en-US" b="1" dirty="0">
              <a:cs typeface="Optima" charset="0"/>
            </a:endParaRPr>
          </a:p>
        </p:txBody>
      </p:sp>
      <p:sp>
        <p:nvSpPr>
          <p:cNvPr id="22530" name="Content Placeholder 2"/>
          <p:cNvSpPr>
            <a:spLocks noGrp="1"/>
          </p:cNvSpPr>
          <p:nvPr>
            <p:ph idx="1"/>
          </p:nvPr>
        </p:nvSpPr>
        <p:spPr>
          <a:xfrm>
            <a:off x="457200" y="2055520"/>
            <a:ext cx="8229600" cy="4328290"/>
          </a:xfrm>
        </p:spPr>
        <p:txBody>
          <a:bodyPr>
            <a:normAutofit/>
          </a:bodyPr>
          <a:lstStyle/>
          <a:p>
            <a:r>
              <a:rPr lang="en-US" sz="2400" dirty="0" smtClean="0">
                <a:cs typeface="Optima" charset="0"/>
              </a:rPr>
              <a:t>Focuses </a:t>
            </a:r>
            <a:r>
              <a:rPr lang="en-US" sz="2400" dirty="0">
                <a:cs typeface="Optima" charset="0"/>
              </a:rPr>
              <a:t>on the demands of the educational system or the labor market</a:t>
            </a:r>
          </a:p>
          <a:p>
            <a:r>
              <a:rPr lang="en-US" sz="2400" dirty="0">
                <a:cs typeface="Optima" charset="0"/>
              </a:rPr>
              <a:t>Individuals competencies are measured and assessed according to the prescribed criteria that determine which specific competence and knowledge are useful</a:t>
            </a:r>
          </a:p>
          <a:p>
            <a:r>
              <a:rPr lang="en-US" sz="2400" dirty="0">
                <a:cs typeface="Optima" charset="0"/>
              </a:rPr>
              <a:t>Knowledge and competencies are regarded as products or goods</a:t>
            </a:r>
          </a:p>
          <a:p>
            <a:r>
              <a:rPr lang="en-US" sz="2400" dirty="0">
                <a:cs typeface="Optima" charset="0"/>
              </a:rPr>
              <a:t>the individuals whose competence satisfies formal demands are the only group that can take advantage of this kind of </a:t>
            </a:r>
            <a:r>
              <a:rPr lang="en-US" sz="2400" dirty="0" smtClean="0">
                <a:cs typeface="Optima" charset="0"/>
              </a:rPr>
              <a:t>RPL</a:t>
            </a:r>
            <a:endParaRPr lang="en-US" sz="2400" dirty="0">
              <a:cs typeface="Optima" charset="0"/>
            </a:endParaRPr>
          </a:p>
        </p:txBody>
      </p:sp>
    </p:spTree>
    <p:extLst>
      <p:ext uri="{BB962C8B-B14F-4D97-AF65-F5344CB8AC3E}">
        <p14:creationId xmlns:p14="http://schemas.microsoft.com/office/powerpoint/2010/main" val="3367003746"/>
      </p:ext>
    </p:extLst>
  </p:cSld>
  <p:clrMapOvr>
    <a:masterClrMapping/>
  </p:clrMapOvr>
  <mc:AlternateContent xmlns:mc="http://schemas.openxmlformats.org/markup-compatibility/2006">
    <mc:Choice xmlns:p14="http://schemas.microsoft.com/office/powerpoint/2010/main" Requires="p14">
      <p:transition p14:dur="0"/>
    </mc:Choice>
    <mc:Fallback>
      <p:transition xmlns:p14="http://schemas.microsoft.com/office/powerpoint/2010/main"/>
    </mc:Fallback>
  </mc:AlternateContent>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5" presetClass="emph" presetSubtype="0" grpId="0" nodeType="withEffect">
                                  <p:stCondLst>
                                    <p:cond delay="0"/>
                                  </p:stCondLst>
                                  <p:iterate type="lt">
                                    <p:tmAbs val="25"/>
                                  </p:iterate>
                                  <p:childTnLst>
                                    <p:set>
                                      <p:cBhvr override="childStyle">
                                        <p:cTn id="6" dur="indefinite"/>
                                        <p:tgtEl>
                                          <p:spTgt spid="16385"/>
                                        </p:tgtEl>
                                        <p:attrNameLst>
                                          <p:attrName>style.fontWeight</p:attrName>
                                        </p:attrNameLst>
                                      </p:cBhvr>
                                      <p:to>
                                        <p:strVal val="bol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b="1" dirty="0" smtClean="0">
                <a:cs typeface="Optima" charset="0"/>
              </a:rPr>
              <a:t>RPL CHANGING THE SYSTEM</a:t>
            </a:r>
            <a:endParaRPr lang="en-US" dirty="0"/>
          </a:p>
        </p:txBody>
      </p:sp>
      <p:sp>
        <p:nvSpPr>
          <p:cNvPr id="3" name="Content Placeholder 2"/>
          <p:cNvSpPr>
            <a:spLocks noGrp="1"/>
          </p:cNvSpPr>
          <p:nvPr>
            <p:ph idx="1"/>
          </p:nvPr>
        </p:nvSpPr>
        <p:spPr>
          <a:xfrm>
            <a:off x="457200" y="1804847"/>
            <a:ext cx="8229600" cy="4612386"/>
          </a:xfrm>
        </p:spPr>
        <p:txBody>
          <a:bodyPr>
            <a:normAutofit/>
          </a:bodyPr>
          <a:lstStyle/>
          <a:p>
            <a:pPr marL="400050"/>
            <a:r>
              <a:rPr lang="en-US" sz="2400" dirty="0" smtClean="0">
                <a:cs typeface="Optima" charset="0"/>
              </a:rPr>
              <a:t>All </a:t>
            </a:r>
            <a:r>
              <a:rPr lang="en-US" sz="2400" dirty="0">
                <a:cs typeface="Optima" charset="0"/>
              </a:rPr>
              <a:t>knowledge is valuable in itself and therefore the individual’s knowledge and competence could be accepted, even if the formal merits are lacking</a:t>
            </a:r>
          </a:p>
          <a:p>
            <a:pPr marL="400050"/>
            <a:r>
              <a:rPr lang="en-US" sz="2400" dirty="0">
                <a:cs typeface="Optima" charset="0"/>
              </a:rPr>
              <a:t>Untraditional groups enter the system as a result of RPL. These groups gain access to the system not just because their competence meets the demands of the system but because the system recognizes the individuals’ experience and competence on their own merits</a:t>
            </a:r>
          </a:p>
          <a:p>
            <a:pPr marL="400050"/>
            <a:r>
              <a:rPr lang="en-US" sz="2400" dirty="0">
                <a:cs typeface="Optima" charset="0"/>
              </a:rPr>
              <a:t>The individuals enter the system with their knowledge, experiences and perspectives, they are able to bring about changes in the system from </a:t>
            </a:r>
            <a:r>
              <a:rPr lang="en-US" sz="2400" dirty="0" smtClean="0">
                <a:cs typeface="Optima" charset="0"/>
              </a:rPr>
              <a:t>inside.</a:t>
            </a:r>
            <a:endParaRPr lang="en-US" sz="2400" b="1" dirty="0">
              <a:cs typeface="Optima" charset="0"/>
            </a:endParaRPr>
          </a:p>
        </p:txBody>
      </p:sp>
    </p:spTree>
    <p:extLst>
      <p:ext uri="{BB962C8B-B14F-4D97-AF65-F5344CB8AC3E}">
        <p14:creationId xmlns:p14="http://schemas.microsoft.com/office/powerpoint/2010/main" val="2353298313"/>
      </p:ext>
    </p:extLst>
  </p:cSld>
  <p:clrMapOvr>
    <a:masterClrMapping/>
  </p:clrMapOvr>
  <mc:AlternateContent xmlns:mc="http://schemas.openxmlformats.org/markup-compatibility/2006">
    <mc:Choice xmlns:p14="http://schemas.microsoft.com/office/powerpoint/2010/main" Requires="p14">
      <p:transition p14:dur="0"/>
    </mc:Choice>
    <mc:Fallback>
      <p:transition xmlns:p14="http://schemas.microsoft.com/office/powerpoint/2010/main"/>
    </mc:Fallback>
  </mc:AlternateContent>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04039"/>
            <a:ext cx="8229600" cy="4378426"/>
          </a:xfrm>
        </p:spPr>
        <p:txBody>
          <a:bodyPr/>
          <a:lstStyle/>
          <a:p>
            <a:pPr marL="0" indent="0" algn="ctr">
              <a:buNone/>
            </a:pPr>
            <a:r>
              <a:rPr lang="en-US" dirty="0" smtClean="0"/>
              <a:t>EU policy as a driving force in RPL development</a:t>
            </a:r>
          </a:p>
          <a:p>
            <a:pPr marL="0" indent="0" algn="ctr">
              <a:buNone/>
            </a:pPr>
            <a:endParaRPr lang="en-US" dirty="0" smtClean="0"/>
          </a:p>
          <a:p>
            <a:pPr marL="0" indent="0" algn="ctr">
              <a:buNone/>
            </a:pPr>
            <a:r>
              <a:rPr lang="en-US" dirty="0" smtClean="0"/>
              <a:t>RPL aimed at labor market needs and educational mobility</a:t>
            </a:r>
          </a:p>
          <a:p>
            <a:pPr marL="0" indent="0" algn="ctr">
              <a:buNone/>
            </a:pPr>
            <a:endParaRPr lang="en-US" dirty="0" smtClean="0"/>
          </a:p>
          <a:p>
            <a:pPr marL="0" indent="0" algn="ctr">
              <a:buNone/>
            </a:pPr>
            <a:r>
              <a:rPr lang="en-US" dirty="0" smtClean="0"/>
              <a:t>RPL will save us!</a:t>
            </a:r>
            <a:endParaRPr lang="en-US" dirty="0"/>
          </a:p>
        </p:txBody>
      </p:sp>
    </p:spTree>
    <p:extLst>
      <p:ext uri="{BB962C8B-B14F-4D97-AF65-F5344CB8AC3E}">
        <p14:creationId xmlns:p14="http://schemas.microsoft.com/office/powerpoint/2010/main" val="3314262375"/>
      </p:ext>
    </p:extLst>
  </p:cSld>
  <p:clrMapOvr>
    <a:masterClrMapping/>
  </p:clrMapOvr>
  <mc:AlternateContent xmlns:mc="http://schemas.openxmlformats.org/markup-compatibility/2006">
    <mc:Choice xmlns:p14="http://schemas.microsoft.com/office/powerpoint/2010/main" Requires="p14">
      <p:transition p14:dur="0"/>
    </mc:Choice>
    <mc:Fallback>
      <p:transition xmlns:p14="http://schemas.microsoft.com/office/powerpoint/2010/main"/>
    </mc:Fallback>
  </mc:AlternateContent>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cap="none" dirty="0" smtClean="0"/>
              <a:t>RPL is </a:t>
            </a:r>
            <a:r>
              <a:rPr lang="en-US" i="1" dirty="0" smtClean="0"/>
              <a:t>deceptive</a:t>
            </a:r>
            <a:endParaRPr lang="en-US" dirty="0"/>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381814153"/>
      </p:ext>
    </p:extLst>
  </p:cSld>
  <p:clrMapOvr>
    <a:masterClrMapping/>
  </p:clrMapOvr>
  <mc:AlternateContent xmlns:mc="http://schemas.openxmlformats.org/markup-compatibility/2006">
    <mc:Choice xmlns:p14="http://schemas.microsoft.com/office/powerpoint/2010/main" Requires="p14">
      <p:transition p14:dur="0"/>
    </mc:Choice>
    <mc:Fallback>
      <p:transition xmlns:p14="http://schemas.microsoft.com/office/powerpoint/2010/main"/>
    </mc:Fallback>
  </mc:AlternateContent>
  <p:timing>
    <p:tnLst>
      <p:par>
        <p:cTn xmlns:p14="http://schemas.microsoft.com/office/powerpoint/2010/main" id="1" dur="indefinite" restart="never" nodeType="tmRoot"/>
      </p:par>
    </p:tnLst>
  </p:timing>
</p:sld>
</file>

<file path=ppt/theme/theme1.xml><?xml version="1.0" encoding="utf-8"?>
<a:theme xmlns:a="http://schemas.openxmlformats.org/drawingml/2006/main" name="Blac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rbit">
      <a:majorFont>
        <a:latin typeface="Candara"/>
        <a:ea typeface=""/>
        <a:cs typeface=""/>
        <a:font script="Jpan" typeface="ＭＳ Ｐゴシック"/>
        <a:font script="Hans" typeface="宋体"/>
        <a:font script="Hant" typeface="新細明體"/>
      </a:majorFont>
      <a:minorFont>
        <a:latin typeface="Candara"/>
        <a:ea typeface=""/>
        <a:cs typeface=""/>
        <a:font script="Jpan" typeface="ＭＳ Ｐゴシック"/>
        <a:font script="Hans" typeface="宋体"/>
        <a:font script="Hant" typeface="新細明體"/>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494F99B418A424EBC44720B99C3C4E7" ma:contentTypeVersion="0" ma:contentTypeDescription="Create a new document." ma:contentTypeScope="" ma:versionID="9edeef11c8f72caaa84da86201a53f60">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documentManagement/>
</p:properties>
</file>

<file path=customXml/itemProps1.xml><?xml version="1.0" encoding="utf-8"?>
<ds:datastoreItem xmlns:ds="http://schemas.openxmlformats.org/officeDocument/2006/customXml" ds:itemID="{C40EDE15-F538-43BE-84BC-14E0ED960CB0}"/>
</file>

<file path=customXml/itemProps2.xml><?xml version="1.0" encoding="utf-8"?>
<ds:datastoreItem xmlns:ds="http://schemas.openxmlformats.org/officeDocument/2006/customXml" ds:itemID="{3A93FAE0-C3DE-4502-81D4-854514D0B293}"/>
</file>

<file path=customXml/itemProps3.xml><?xml version="1.0" encoding="utf-8"?>
<ds:datastoreItem xmlns:ds="http://schemas.openxmlformats.org/officeDocument/2006/customXml" ds:itemID="{3E2AABD9-236F-40CB-85E9-1164F72E8DE6}"/>
</file>

<file path=docProps/app.xml><?xml version="1.0" encoding="utf-8"?>
<Properties xmlns="http://schemas.openxmlformats.org/officeDocument/2006/extended-properties" xmlns:vt="http://schemas.openxmlformats.org/officeDocument/2006/docPropsVTypes">
  <Template> Black .thmx</Template>
  <TotalTime>1792</TotalTime>
  <Words>1352</Words>
  <Application>Microsoft Macintosh PowerPoint</Application>
  <PresentationFormat>On-screen Show (4:3)</PresentationFormat>
  <Paragraphs>177</Paragraphs>
  <Slides>19</Slides>
  <Notes>12</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Black</vt:lpstr>
      <vt:lpstr>RPL IMPLEMENTATION</vt:lpstr>
      <vt:lpstr>An intro</vt:lpstr>
      <vt:lpstr>POLICY BORROWING AND LENDING</vt:lpstr>
      <vt:lpstr>RPL as salvation</vt:lpstr>
      <vt:lpstr>RPL AIM</vt:lpstr>
      <vt:lpstr>RPL ADAPTED TO THE SYSTEM</vt:lpstr>
      <vt:lpstr>RPL CHANGING THE SYSTEM</vt:lpstr>
      <vt:lpstr>PowerPoint Presentation</vt:lpstr>
      <vt:lpstr>RPL is deceptive</vt:lpstr>
      <vt:lpstr>RPL APPLICANT</vt:lpstr>
      <vt:lpstr>PowerPoint Presentation</vt:lpstr>
      <vt:lpstr>RPL as a tool for POWER</vt:lpstr>
      <vt:lpstr>PowerPoint Presentation</vt:lpstr>
      <vt:lpstr>PowerPoint Presentation</vt:lpstr>
      <vt:lpstr>PowerPoint Presentation</vt:lpstr>
      <vt:lpstr>RPL is SIMPLIFIED</vt:lpstr>
      <vt:lpstr>PowerPoint Presentation</vt:lpstr>
      <vt:lpstr>PowerPoint Presentation</vt:lpstr>
      <vt:lpstr>Questions?</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Marin Gross</dc:creator>
  <cp:lastModifiedBy>Marin Gross</cp:lastModifiedBy>
  <cp:revision>16</cp:revision>
  <dcterms:created xsi:type="dcterms:W3CDTF">2012-05-19T10:38:34Z</dcterms:created>
  <dcterms:modified xsi:type="dcterms:W3CDTF">2012-05-21T05:03:04Z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0x0101000494F99B418A424EBC44720B99C3C4E7</vt:lpwstr>
  </property>
</Properties>
</file>